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1" r:id="rId1"/>
  </p:sldMasterIdLst>
  <p:notesMasterIdLst>
    <p:notesMasterId r:id="rId21"/>
  </p:notesMasterIdLst>
  <p:sldIdLst>
    <p:sldId id="256" r:id="rId2"/>
    <p:sldId id="260" r:id="rId3"/>
    <p:sldId id="279" r:id="rId4"/>
    <p:sldId id="280" r:id="rId5"/>
    <p:sldId id="264" r:id="rId6"/>
    <p:sldId id="265" r:id="rId7"/>
    <p:sldId id="266" r:id="rId8"/>
    <p:sldId id="267" r:id="rId9"/>
    <p:sldId id="281" r:id="rId10"/>
    <p:sldId id="282" r:id="rId11"/>
    <p:sldId id="283" r:id="rId12"/>
    <p:sldId id="270" r:id="rId13"/>
    <p:sldId id="284" r:id="rId14"/>
    <p:sldId id="285" r:id="rId15"/>
    <p:sldId id="286" r:id="rId16"/>
    <p:sldId id="288" r:id="rId17"/>
    <p:sldId id="287" r:id="rId18"/>
    <p:sldId id="275" r:id="rId19"/>
    <p:sldId id="28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70" autoAdjust="0"/>
    <p:restoredTop sz="94688"/>
  </p:normalViewPr>
  <p:slideViewPr>
    <p:cSldViewPr snapToGrid="0" snapToObjects="1">
      <p:cViewPr>
        <p:scale>
          <a:sx n="80" d="100"/>
          <a:sy n="80" d="100"/>
        </p:scale>
        <p:origin x="19"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8CA7E-8114-BA40-8733-73463085B06F}" type="datetimeFigureOut">
              <a:rPr lang="en-US" smtClean="0"/>
              <a:t>25-May-17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C4581-4FE8-9F46-B6C3-3E234C12AB2C}" type="slidenum">
              <a:rPr lang="en-US" smtClean="0"/>
              <a:t>‹#›</a:t>
            </a:fld>
            <a:endParaRPr lang="en-US" dirty="0"/>
          </a:p>
        </p:txBody>
      </p:sp>
    </p:spTree>
    <p:extLst>
      <p:ext uri="{BB962C8B-B14F-4D97-AF65-F5344CB8AC3E}">
        <p14:creationId xmlns:p14="http://schemas.microsoft.com/office/powerpoint/2010/main" val="434225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controversial or counter-intuitive statements. </a:t>
            </a:r>
            <a:endParaRPr lang="en-US" dirty="0"/>
          </a:p>
        </p:txBody>
      </p:sp>
      <p:sp>
        <p:nvSpPr>
          <p:cNvPr id="4" name="Slide Number Placeholder 3"/>
          <p:cNvSpPr>
            <a:spLocks noGrp="1"/>
          </p:cNvSpPr>
          <p:nvPr>
            <p:ph type="sldNum" sz="quarter" idx="10"/>
          </p:nvPr>
        </p:nvSpPr>
        <p:spPr/>
        <p:txBody>
          <a:bodyPr/>
          <a:lstStyle/>
          <a:p>
            <a:fld id="{8EFC4581-4FE8-9F46-B6C3-3E234C12AB2C}" type="slidenum">
              <a:rPr lang="en-US" smtClean="0"/>
              <a:t>2</a:t>
            </a:fld>
            <a:endParaRPr lang="en-US" dirty="0"/>
          </a:p>
        </p:txBody>
      </p:sp>
    </p:spTree>
    <p:extLst>
      <p:ext uri="{BB962C8B-B14F-4D97-AF65-F5344CB8AC3E}">
        <p14:creationId xmlns:p14="http://schemas.microsoft.com/office/powerpoint/2010/main" val="981577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Agree that</a:t>
            </a:r>
            <a:r>
              <a:rPr lang="en-US" baseline="0" dirty="0" smtClean="0"/>
              <a:t> for the session we will take memory to mean learning since that’s what learning is; a physiological change in the brain.  Mention Bloom’s Taxonomy and highlight that memory should not be thought of as the “remembering” segment.</a:t>
            </a:r>
            <a:endParaRPr lang="en-US" dirty="0"/>
          </a:p>
        </p:txBody>
      </p:sp>
      <p:sp>
        <p:nvSpPr>
          <p:cNvPr id="4" name="Slide Number Placeholder 3"/>
          <p:cNvSpPr>
            <a:spLocks noGrp="1"/>
          </p:cNvSpPr>
          <p:nvPr>
            <p:ph type="sldNum" sz="quarter" idx="10"/>
          </p:nvPr>
        </p:nvSpPr>
        <p:spPr/>
        <p:txBody>
          <a:bodyPr/>
          <a:lstStyle/>
          <a:p>
            <a:fld id="{8EFC4581-4FE8-9F46-B6C3-3E234C12AB2C}" type="slidenum">
              <a:rPr lang="en-US" smtClean="0"/>
              <a:t>5</a:t>
            </a:fld>
            <a:endParaRPr lang="en-US" dirty="0"/>
          </a:p>
        </p:txBody>
      </p:sp>
    </p:spTree>
    <p:extLst>
      <p:ext uri="{BB962C8B-B14F-4D97-AF65-F5344CB8AC3E}">
        <p14:creationId xmlns:p14="http://schemas.microsoft.com/office/powerpoint/2010/main" val="2035762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Retrieval </a:t>
            </a:r>
            <a:r>
              <a:rPr lang="mr-IN" dirty="0" smtClean="0"/>
              <a:t>–</a:t>
            </a:r>
            <a:r>
              <a:rPr lang="en-US" dirty="0" smtClean="0"/>
              <a:t> can you recall it consistently and</a:t>
            </a:r>
            <a:r>
              <a:rPr lang="en-US" baseline="0" dirty="0" smtClean="0"/>
              <a:t> fluently?</a:t>
            </a:r>
          </a:p>
          <a:p>
            <a:r>
              <a:rPr lang="en-US" baseline="0" dirty="0" smtClean="0"/>
              <a:t>Storage </a:t>
            </a:r>
            <a:r>
              <a:rPr lang="mr-IN" baseline="0" dirty="0" smtClean="0"/>
              <a:t>–</a:t>
            </a:r>
            <a:r>
              <a:rPr lang="en-US" baseline="0" dirty="0" smtClean="0"/>
              <a:t> How well connected is the idea or concept to your other memories?  What range of prompts can you associate with this learning?  The good news is that storage strength is close to permanent; when we firmly embed an idea or concept, connecting it with our previous experiences, emotions and other memories, the quality of storage remains constant.</a:t>
            </a:r>
          </a:p>
          <a:p>
            <a:r>
              <a:rPr lang="en-US" baseline="0" dirty="0" smtClean="0"/>
              <a:t>No matter how strong the storage, retrieval will fade over time if we don’t recall the information.</a:t>
            </a:r>
            <a:endParaRPr lang="en-US" dirty="0"/>
          </a:p>
        </p:txBody>
      </p:sp>
      <p:sp>
        <p:nvSpPr>
          <p:cNvPr id="4" name="Slide Number Placeholder 3"/>
          <p:cNvSpPr>
            <a:spLocks noGrp="1"/>
          </p:cNvSpPr>
          <p:nvPr>
            <p:ph type="sldNum" sz="quarter" idx="10"/>
          </p:nvPr>
        </p:nvSpPr>
        <p:spPr/>
        <p:txBody>
          <a:bodyPr/>
          <a:lstStyle/>
          <a:p>
            <a:fld id="{8EFC4581-4FE8-9F46-B6C3-3E234C12AB2C}" type="slidenum">
              <a:rPr lang="en-US" smtClean="0"/>
              <a:t>6</a:t>
            </a:fld>
            <a:endParaRPr lang="en-US" dirty="0"/>
          </a:p>
        </p:txBody>
      </p:sp>
    </p:spTree>
    <p:extLst>
      <p:ext uri="{BB962C8B-B14F-4D97-AF65-F5344CB8AC3E}">
        <p14:creationId xmlns:p14="http://schemas.microsoft.com/office/powerpoint/2010/main" val="786866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a memory be high storage</a:t>
            </a:r>
            <a:r>
              <a:rPr lang="en-US" baseline="0" dirty="0" smtClean="0"/>
              <a:t> but have low retrieval?  I struggled with this initially.  If I ask you to name from memory 8 people from your P1 class, could you?  Yet those people were a big part of your life.  The reason you’ve forgotten their names is that you haven’t retrieved them much but your memories of them are still in there.  As soon as someone digs out a picture the memories (and names) come flooding back.</a:t>
            </a:r>
          </a:p>
          <a:p>
            <a:r>
              <a:rPr lang="en-US" baseline="0" dirty="0" smtClean="0"/>
              <a:t>Low storage, high retrieval </a:t>
            </a:r>
            <a:r>
              <a:rPr lang="mr-IN" baseline="0" dirty="0" smtClean="0"/>
              <a:t>–</a:t>
            </a:r>
            <a:r>
              <a:rPr lang="en-US" baseline="0" dirty="0" smtClean="0"/>
              <a:t> what did you have for lunch?  You can retrieve it easily because not much time has passed but it’s going to fade from your memory unless you dedicate some effort to creating quality storage.</a:t>
            </a:r>
          </a:p>
          <a:p>
            <a:r>
              <a:rPr lang="en-US" baseline="0" dirty="0" smtClean="0"/>
              <a:t>Low storage, low retrieval </a:t>
            </a:r>
            <a:r>
              <a:rPr lang="mr-IN" baseline="0" dirty="0" smtClean="0"/>
              <a:t>–</a:t>
            </a:r>
            <a:r>
              <a:rPr lang="en-US" baseline="0" dirty="0" smtClean="0"/>
              <a:t> what did you have for lunch on this day last year?</a:t>
            </a:r>
          </a:p>
          <a:p>
            <a:r>
              <a:rPr lang="en-US" baseline="0" dirty="0" smtClean="0"/>
              <a:t>High storage, high retrieval </a:t>
            </a:r>
            <a:r>
              <a:rPr lang="mr-IN" baseline="0" dirty="0" smtClean="0"/>
              <a:t>–</a:t>
            </a:r>
            <a:r>
              <a:rPr lang="en-US" baseline="0" dirty="0" smtClean="0"/>
              <a:t> your subject knowledge.  It is an interconnected series of concepts and theories that you regularly retrieve.</a:t>
            </a:r>
            <a:endParaRPr lang="en-US" dirty="0"/>
          </a:p>
        </p:txBody>
      </p:sp>
      <p:sp>
        <p:nvSpPr>
          <p:cNvPr id="4" name="Slide Number Placeholder 3"/>
          <p:cNvSpPr>
            <a:spLocks noGrp="1"/>
          </p:cNvSpPr>
          <p:nvPr>
            <p:ph type="sldNum" sz="quarter" idx="10"/>
          </p:nvPr>
        </p:nvSpPr>
        <p:spPr/>
        <p:txBody>
          <a:bodyPr/>
          <a:lstStyle/>
          <a:p>
            <a:fld id="{8EFC4581-4FE8-9F46-B6C3-3E234C12AB2C}" type="slidenum">
              <a:rPr lang="en-US" smtClean="0"/>
              <a:t>7</a:t>
            </a:fld>
            <a:endParaRPr lang="en-US" dirty="0"/>
          </a:p>
        </p:txBody>
      </p:sp>
    </p:spTree>
    <p:extLst>
      <p:ext uri="{BB962C8B-B14F-4D97-AF65-F5344CB8AC3E}">
        <p14:creationId xmlns:p14="http://schemas.microsoft.com/office/powerpoint/2010/main" val="1134395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is forgetting useful?  It is</a:t>
            </a:r>
            <a:r>
              <a:rPr lang="en-US" baseline="0" dirty="0" smtClean="0"/>
              <a:t> an inevitability that learners will forget most of what we teach them.  That’s not because they’re ineffective learners or because we are ineffective teachers, it’s because learning means changing long term memory and changing long-term memory doesn’t happen instantly.  Discuss the importance of sharing this with learners. Compare this with cramming</a:t>
            </a:r>
            <a:endParaRPr lang="en-US" dirty="0"/>
          </a:p>
        </p:txBody>
      </p:sp>
      <p:sp>
        <p:nvSpPr>
          <p:cNvPr id="4" name="Slide Number Placeholder 3"/>
          <p:cNvSpPr>
            <a:spLocks noGrp="1"/>
          </p:cNvSpPr>
          <p:nvPr>
            <p:ph type="sldNum" sz="quarter" idx="10"/>
          </p:nvPr>
        </p:nvSpPr>
        <p:spPr/>
        <p:txBody>
          <a:bodyPr/>
          <a:lstStyle/>
          <a:p>
            <a:fld id="{8EFC4581-4FE8-9F46-B6C3-3E234C12AB2C}" type="slidenum">
              <a:rPr lang="en-US" smtClean="0"/>
              <a:t>8</a:t>
            </a:fld>
            <a:endParaRPr lang="en-US" dirty="0"/>
          </a:p>
        </p:txBody>
      </p:sp>
    </p:spTree>
    <p:extLst>
      <p:ext uri="{BB962C8B-B14F-4D97-AF65-F5344CB8AC3E}">
        <p14:creationId xmlns:p14="http://schemas.microsoft.com/office/powerpoint/2010/main" val="2031392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controversial or counter-intuitive statements. </a:t>
            </a:r>
            <a:endParaRPr lang="en-US" dirty="0"/>
          </a:p>
        </p:txBody>
      </p:sp>
      <p:sp>
        <p:nvSpPr>
          <p:cNvPr id="4" name="Slide Number Placeholder 3"/>
          <p:cNvSpPr>
            <a:spLocks noGrp="1"/>
          </p:cNvSpPr>
          <p:nvPr>
            <p:ph type="sldNum" sz="quarter" idx="10"/>
          </p:nvPr>
        </p:nvSpPr>
        <p:spPr/>
        <p:txBody>
          <a:bodyPr/>
          <a:lstStyle/>
          <a:p>
            <a:fld id="{8EFC4581-4FE8-9F46-B6C3-3E234C12AB2C}" type="slidenum">
              <a:rPr lang="en-US" smtClean="0"/>
              <a:t>18</a:t>
            </a:fld>
            <a:endParaRPr lang="en-US" dirty="0"/>
          </a:p>
        </p:txBody>
      </p:sp>
    </p:spTree>
    <p:extLst>
      <p:ext uri="{BB962C8B-B14F-4D97-AF65-F5344CB8AC3E}">
        <p14:creationId xmlns:p14="http://schemas.microsoft.com/office/powerpoint/2010/main" val="2085370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D19FB2-3AAB-4D03-B13A-2960828C78E3}" type="datetimeFigureOut">
              <a:rPr lang="en-US" smtClean="0"/>
              <a:t>25-May-17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ED02AE-B9A4-47BD-AF8E-97E16144138B}" type="datetimeFigureOut">
              <a:rPr lang="en-US" smtClean="0"/>
              <a:t>25-May-17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FD78B-DB02-4362-BCDC-98A55456977C}" type="datetimeFigureOut">
              <a:rPr lang="en-US" smtClean="0"/>
              <a:t>25-May-17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16976-5D93-46E4-A98A-FAD63E4D0EA8}" type="datetimeFigureOut">
              <a:rPr lang="en-US" smtClean="0"/>
              <a:t>25-May-17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25-May-17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3BC6CE-6D1E-47E5-8859-F31AC5380EB2}" type="datetimeFigureOut">
              <a:rPr lang="en-US" smtClean="0"/>
              <a:t>25-May-17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B4E7C4-4DA4-404D-9965-B13F2DD7D8BF}" type="datetimeFigureOut">
              <a:rPr lang="en-US" smtClean="0"/>
              <a:t>25-May-17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6FB7AA-4A53-424F-AD41-70827B6504BA}" type="datetimeFigureOut">
              <a:rPr lang="en-US" smtClean="0"/>
              <a:t>25-May-17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25-May-17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25-May-17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25-May-17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F1133-3259-4C45-BABA-5B62D9C6F78D}" type="datetimeFigureOut">
              <a:rPr lang="en-US" smtClean="0"/>
              <a:t>25-May-17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2242993"/>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874" y="-690394"/>
            <a:ext cx="9144000" cy="2387600"/>
          </a:xfrm>
        </p:spPr>
        <p:txBody>
          <a:bodyPr/>
          <a:lstStyle/>
          <a:p>
            <a:r>
              <a:rPr lang="en-US" dirty="0" smtClean="0"/>
              <a:t>Make it Stick</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3754" y="2059656"/>
            <a:ext cx="2388240" cy="3582359"/>
          </a:xfrm>
          <a:prstGeom prst="rect">
            <a:avLst/>
          </a:prstGeom>
        </p:spPr>
      </p:pic>
    </p:spTree>
    <p:extLst>
      <p:ext uri="{BB962C8B-B14F-4D97-AF65-F5344CB8AC3E}">
        <p14:creationId xmlns:p14="http://schemas.microsoft.com/office/powerpoint/2010/main" val="24375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294" y="-633631"/>
            <a:ext cx="12304294" cy="8200099"/>
          </a:xfrm>
          <a:prstGeom prst="rect">
            <a:avLst/>
          </a:prstGeom>
        </p:spPr>
      </p:pic>
      <p:sp>
        <p:nvSpPr>
          <p:cNvPr id="3" name="TextBox 2"/>
          <p:cNvSpPr txBox="1"/>
          <p:nvPr/>
        </p:nvSpPr>
        <p:spPr>
          <a:xfrm>
            <a:off x="569495" y="-304800"/>
            <a:ext cx="10940716" cy="1754326"/>
          </a:xfrm>
          <a:prstGeom prst="rect">
            <a:avLst/>
          </a:prstGeom>
          <a:solidFill>
            <a:schemeClr val="bg1"/>
          </a:solidFill>
        </p:spPr>
        <p:txBody>
          <a:bodyPr wrap="square" rtlCol="0">
            <a:spAutoFit/>
          </a:bodyPr>
          <a:lstStyle/>
          <a:p>
            <a:r>
              <a:rPr lang="en-US" sz="3600" dirty="0" smtClean="0"/>
              <a:t>Regular, low-stakes assessment reduces the effects of acute stress on the brain during high-stakes assessment.</a:t>
            </a:r>
          </a:p>
          <a:p>
            <a:r>
              <a:rPr lang="en-US" sz="3600" dirty="0" smtClean="0"/>
              <a:t>(Smith, Floerke &amp; Thomas, 2016)</a:t>
            </a:r>
            <a:endParaRPr lang="en-US" sz="3600" dirty="0"/>
          </a:p>
        </p:txBody>
      </p:sp>
    </p:spTree>
    <p:extLst>
      <p:ext uri="{BB962C8B-B14F-4D97-AF65-F5344CB8AC3E}">
        <p14:creationId xmlns:p14="http://schemas.microsoft.com/office/powerpoint/2010/main" val="93020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232" y="673768"/>
            <a:ext cx="8758989" cy="769441"/>
          </a:xfrm>
          <a:prstGeom prst="rect">
            <a:avLst/>
          </a:prstGeom>
          <a:noFill/>
        </p:spPr>
        <p:txBody>
          <a:bodyPr wrap="square" rtlCol="0">
            <a:spAutoFit/>
          </a:bodyPr>
          <a:lstStyle/>
          <a:p>
            <a:r>
              <a:rPr lang="en-US" sz="4400" dirty="0" smtClean="0"/>
              <a:t>Takeaways </a:t>
            </a:r>
            <a:r>
              <a:rPr lang="en-US" sz="4400" smtClean="0"/>
              <a:t>on retrieval:</a:t>
            </a:r>
            <a:endParaRPr lang="en-US" sz="4400"/>
          </a:p>
        </p:txBody>
      </p:sp>
      <p:sp>
        <p:nvSpPr>
          <p:cNvPr id="3" name="TextBox 2"/>
          <p:cNvSpPr txBox="1"/>
          <p:nvPr/>
        </p:nvSpPr>
        <p:spPr>
          <a:xfrm>
            <a:off x="850231" y="2253916"/>
            <a:ext cx="10250906" cy="677108"/>
          </a:xfrm>
          <a:prstGeom prst="rect">
            <a:avLst/>
          </a:prstGeom>
          <a:noFill/>
        </p:spPr>
        <p:txBody>
          <a:bodyPr wrap="square" rtlCol="0">
            <a:spAutoFit/>
          </a:bodyPr>
          <a:lstStyle/>
          <a:p>
            <a:pPr marL="571500" indent="-571500">
              <a:buFont typeface="Arial" charset="0"/>
              <a:buChar char="•"/>
            </a:pPr>
            <a:r>
              <a:rPr lang="en-US" sz="3800" dirty="0" smtClean="0"/>
              <a:t>Forgetting is inevitable (and </a:t>
            </a:r>
            <a:r>
              <a:rPr lang="en-US" sz="3800" smtClean="0"/>
              <a:t>even desirable)</a:t>
            </a:r>
            <a:endParaRPr lang="en-US" sz="3800" dirty="0"/>
          </a:p>
        </p:txBody>
      </p:sp>
      <p:sp>
        <p:nvSpPr>
          <p:cNvPr id="4" name="TextBox 3"/>
          <p:cNvSpPr txBox="1"/>
          <p:nvPr/>
        </p:nvSpPr>
        <p:spPr>
          <a:xfrm>
            <a:off x="850231" y="3064623"/>
            <a:ext cx="10250906" cy="677108"/>
          </a:xfrm>
          <a:prstGeom prst="rect">
            <a:avLst/>
          </a:prstGeom>
          <a:noFill/>
        </p:spPr>
        <p:txBody>
          <a:bodyPr wrap="square" rtlCol="0">
            <a:spAutoFit/>
          </a:bodyPr>
          <a:lstStyle/>
          <a:p>
            <a:pPr marL="571500" indent="-571500">
              <a:buFont typeface="Arial" charset="0"/>
              <a:buChar char="•"/>
            </a:pPr>
            <a:r>
              <a:rPr lang="en-US" sz="3800" smtClean="0"/>
              <a:t>Spaced beats massed</a:t>
            </a:r>
            <a:endParaRPr lang="en-US" sz="3800" dirty="0"/>
          </a:p>
        </p:txBody>
      </p:sp>
      <p:sp>
        <p:nvSpPr>
          <p:cNvPr id="5" name="TextBox 4"/>
          <p:cNvSpPr txBox="1"/>
          <p:nvPr/>
        </p:nvSpPr>
        <p:spPr>
          <a:xfrm>
            <a:off x="850231" y="3875330"/>
            <a:ext cx="10956758" cy="677108"/>
          </a:xfrm>
          <a:prstGeom prst="rect">
            <a:avLst/>
          </a:prstGeom>
          <a:noFill/>
        </p:spPr>
        <p:txBody>
          <a:bodyPr wrap="square" rtlCol="0">
            <a:spAutoFit/>
          </a:bodyPr>
          <a:lstStyle/>
          <a:p>
            <a:pPr marL="571500" indent="-571500">
              <a:buFont typeface="Arial" charset="0"/>
              <a:buChar char="•"/>
            </a:pPr>
            <a:r>
              <a:rPr lang="en-US" sz="3800" dirty="0" smtClean="0"/>
              <a:t>Intervals should expand with time (</a:t>
            </a:r>
            <a:r>
              <a:rPr lang="en-US" sz="3800" smtClean="0"/>
              <a:t>and proficiency)</a:t>
            </a:r>
            <a:endParaRPr lang="en-US" sz="3800" dirty="0"/>
          </a:p>
        </p:txBody>
      </p:sp>
      <p:sp>
        <p:nvSpPr>
          <p:cNvPr id="6" name="TextBox 5"/>
          <p:cNvSpPr txBox="1"/>
          <p:nvPr/>
        </p:nvSpPr>
        <p:spPr>
          <a:xfrm>
            <a:off x="850231" y="4686037"/>
            <a:ext cx="10956758" cy="677108"/>
          </a:xfrm>
          <a:prstGeom prst="rect">
            <a:avLst/>
          </a:prstGeom>
          <a:noFill/>
        </p:spPr>
        <p:txBody>
          <a:bodyPr wrap="square" rtlCol="0">
            <a:spAutoFit/>
          </a:bodyPr>
          <a:lstStyle/>
          <a:p>
            <a:pPr marL="571500" indent="-571500">
              <a:buFont typeface="Arial" charset="0"/>
              <a:buChar char="•"/>
            </a:pPr>
            <a:r>
              <a:rPr lang="en-US" sz="3800" dirty="0" smtClean="0"/>
              <a:t>Low stakes assessment has many benefits</a:t>
            </a:r>
            <a:endParaRPr lang="en-US" sz="3800" dirty="0"/>
          </a:p>
        </p:txBody>
      </p:sp>
    </p:spTree>
    <p:extLst>
      <p:ext uri="{BB962C8B-B14F-4D97-AF65-F5344CB8AC3E}">
        <p14:creationId xmlns:p14="http://schemas.microsoft.com/office/powerpoint/2010/main" val="1513500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4441" y="2432163"/>
            <a:ext cx="9264844" cy="830997"/>
          </a:xfrm>
          <a:prstGeom prst="rect">
            <a:avLst/>
          </a:prstGeom>
          <a:noFill/>
        </p:spPr>
        <p:txBody>
          <a:bodyPr wrap="none" rtlCol="0">
            <a:spAutoFit/>
          </a:bodyPr>
          <a:lstStyle/>
          <a:p>
            <a:pPr algn="ctr"/>
            <a:r>
              <a:rPr lang="en-US" sz="4800" dirty="0" smtClean="0"/>
              <a:t>“Memory is the residue of thinking.”</a:t>
            </a:r>
            <a:endParaRPr lang="en-US" sz="4800" dirty="0"/>
          </a:p>
        </p:txBody>
      </p:sp>
      <p:sp>
        <p:nvSpPr>
          <p:cNvPr id="3" name="TextBox 2"/>
          <p:cNvSpPr txBox="1"/>
          <p:nvPr/>
        </p:nvSpPr>
        <p:spPr>
          <a:xfrm>
            <a:off x="7967016" y="3263160"/>
            <a:ext cx="3602269" cy="646331"/>
          </a:xfrm>
          <a:prstGeom prst="rect">
            <a:avLst/>
          </a:prstGeom>
          <a:noFill/>
        </p:spPr>
        <p:txBody>
          <a:bodyPr wrap="none" rtlCol="0">
            <a:spAutoFit/>
          </a:bodyPr>
          <a:lstStyle/>
          <a:p>
            <a:pPr algn="ctr"/>
            <a:r>
              <a:rPr lang="en-US" sz="3600" dirty="0" smtClean="0"/>
              <a:t>Daniel Willingham</a:t>
            </a:r>
            <a:endParaRPr lang="en-US" sz="3600" dirty="0"/>
          </a:p>
        </p:txBody>
      </p:sp>
    </p:spTree>
    <p:extLst>
      <p:ext uri="{BB962C8B-B14F-4D97-AF65-F5344CB8AC3E}">
        <p14:creationId xmlns:p14="http://schemas.microsoft.com/office/powerpoint/2010/main" val="690727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0200"/>
            <a:ext cx="12192000" cy="6188644"/>
          </a:xfrm>
          <a:prstGeom prst="rect">
            <a:avLst/>
          </a:prstGeom>
        </p:spPr>
      </p:pic>
    </p:spTree>
    <p:extLst>
      <p:ext uri="{BB962C8B-B14F-4D97-AF65-F5344CB8AC3E}">
        <p14:creationId xmlns:p14="http://schemas.microsoft.com/office/powerpoint/2010/main" val="558355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500" y="127000"/>
            <a:ext cx="7480300" cy="6591300"/>
          </a:xfrm>
          <a:prstGeom prst="rect">
            <a:avLst/>
          </a:prstGeom>
        </p:spPr>
      </p:pic>
    </p:spTree>
    <p:extLst>
      <p:ext uri="{BB962C8B-B14F-4D97-AF65-F5344CB8AC3E}">
        <p14:creationId xmlns:p14="http://schemas.microsoft.com/office/powerpoint/2010/main" val="1930145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7815" y="870952"/>
            <a:ext cx="6134100" cy="5473700"/>
          </a:xfrm>
          <a:prstGeom prst="rect">
            <a:avLst/>
          </a:prstGeom>
        </p:spPr>
      </p:pic>
    </p:spTree>
    <p:extLst>
      <p:ext uri="{BB962C8B-B14F-4D97-AF65-F5344CB8AC3E}">
        <p14:creationId xmlns:p14="http://schemas.microsoft.com/office/powerpoint/2010/main" val="71968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231" y="593558"/>
            <a:ext cx="8165431" cy="769441"/>
          </a:xfrm>
          <a:prstGeom prst="rect">
            <a:avLst/>
          </a:prstGeom>
          <a:noFill/>
        </p:spPr>
        <p:txBody>
          <a:bodyPr wrap="square" rtlCol="0">
            <a:spAutoFit/>
          </a:bodyPr>
          <a:lstStyle/>
          <a:p>
            <a:r>
              <a:rPr lang="en-US" sz="4400" dirty="0" smtClean="0"/>
              <a:t>Multiple Representations</a:t>
            </a:r>
            <a:endParaRPr lang="en-US" sz="4400" dirty="0"/>
          </a:p>
        </p:txBody>
      </p:sp>
      <p:sp>
        <p:nvSpPr>
          <p:cNvPr id="3" name="Rectangle 2"/>
          <p:cNvSpPr/>
          <p:nvPr/>
        </p:nvSpPr>
        <p:spPr>
          <a:xfrm>
            <a:off x="1732548" y="2197768"/>
            <a:ext cx="3064041" cy="184484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914274" y="2417683"/>
            <a:ext cx="3497179" cy="35292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214937" y="3120189"/>
            <a:ext cx="1130968" cy="2695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819508">
            <a:off x="4539740" y="2848607"/>
            <a:ext cx="1089476" cy="3983464"/>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3279778" y="5219911"/>
            <a:ext cx="1089476" cy="916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4368893">
            <a:off x="7878989" y="2007349"/>
            <a:ext cx="3508591" cy="1397604"/>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24093" y="3770448"/>
            <a:ext cx="914400" cy="914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49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232" y="593558"/>
            <a:ext cx="5181600" cy="769441"/>
          </a:xfrm>
          <a:prstGeom prst="rect">
            <a:avLst/>
          </a:prstGeom>
          <a:noFill/>
        </p:spPr>
        <p:txBody>
          <a:bodyPr wrap="square" rtlCol="0">
            <a:spAutoFit/>
          </a:bodyPr>
          <a:lstStyle/>
          <a:p>
            <a:r>
              <a:rPr lang="en-US" sz="4400" dirty="0" smtClean="0"/>
              <a:t>Interleaving</a:t>
            </a:r>
            <a:endParaRPr lang="en-US" sz="4400" dirty="0"/>
          </a:p>
        </p:txBody>
      </p:sp>
      <mc:AlternateContent xmlns:mc="http://schemas.openxmlformats.org/markup-compatibility/2006" xmlns:a14="http://schemas.microsoft.com/office/drawing/2010/main">
        <mc:Choice Requires="a14">
          <p:sp>
            <p:nvSpPr>
              <p:cNvPr id="3" name="TextBox 2"/>
              <p:cNvSpPr txBox="1"/>
              <p:nvPr/>
            </p:nvSpPr>
            <p:spPr>
              <a:xfrm>
                <a:off x="1010654" y="2054895"/>
                <a:ext cx="5181600" cy="13599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mr-IN" sz="4400" i="1" dirty="0" smtClean="0">
                              <a:latin typeface="Cambria Math"/>
                            </a:rPr>
                          </m:ctrlPr>
                        </m:fPr>
                        <m:num>
                          <m:r>
                            <a:rPr lang="en-GB" sz="4400" b="0" i="1" dirty="0" smtClean="0">
                              <a:latin typeface="Cambria Math" charset="0"/>
                            </a:rPr>
                            <m:t>2</m:t>
                          </m:r>
                        </m:num>
                        <m:den>
                          <m:r>
                            <a:rPr lang="en-GB" sz="4400" b="0" i="1" dirty="0" smtClean="0">
                              <a:latin typeface="Cambria Math" charset="0"/>
                            </a:rPr>
                            <m:t>3</m:t>
                          </m:r>
                        </m:den>
                      </m:f>
                      <m:r>
                        <a:rPr lang="en-GB" sz="4400" b="0" i="1" dirty="0" smtClean="0">
                          <a:latin typeface="Cambria Math" charset="0"/>
                        </a:rPr>
                        <m:t>+0</m:t>
                      </m:r>
                      <m:r>
                        <a:rPr lang="en-GB" sz="4400" b="0" i="1" dirty="0" smtClean="0">
                          <a:latin typeface="Cambria Math" charset="0"/>
                          <a:ea typeface="Cambria Math" charset="0"/>
                          <a:cs typeface="Cambria Math" charset="0"/>
                        </a:rPr>
                        <m:t>⋅</m:t>
                      </m:r>
                      <m:r>
                        <a:rPr lang="en-GB" sz="4400" b="0" i="1" dirty="0" smtClean="0">
                          <a:latin typeface="Cambria Math" charset="0"/>
                        </a:rPr>
                        <m:t>45 −20%</m:t>
                      </m:r>
                    </m:oMath>
                  </m:oMathPara>
                </a14:m>
                <a:endParaRPr lang="en-US" sz="4400" dirty="0"/>
              </a:p>
            </p:txBody>
          </p:sp>
        </mc:Choice>
        <mc:Fallback xmlns="">
          <p:sp>
            <p:nvSpPr>
              <p:cNvPr id="3" name="TextBox 2"/>
              <p:cNvSpPr txBox="1">
                <a:spLocks noRot="1" noChangeAspect="1" noMove="1" noResize="1" noEditPoints="1" noAdjustHandles="1" noChangeArrowheads="1" noChangeShapeType="1" noTextEdit="1"/>
              </p:cNvSpPr>
              <p:nvPr/>
            </p:nvSpPr>
            <p:spPr>
              <a:xfrm>
                <a:off x="1010654" y="2054895"/>
                <a:ext cx="5181600" cy="135998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850232" y="3882190"/>
                <a:ext cx="5181600" cy="13599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mr-IN" sz="4400" i="1" dirty="0" smtClean="0">
                              <a:latin typeface="Cambria Math"/>
                            </a:rPr>
                          </m:ctrlPr>
                        </m:fPr>
                        <m:num>
                          <m:r>
                            <a:rPr lang="en-GB" sz="4400" b="0" i="1" dirty="0" smtClean="0">
                              <a:latin typeface="Cambria Math" charset="0"/>
                            </a:rPr>
                            <m:t>3</m:t>
                          </m:r>
                        </m:num>
                        <m:den>
                          <m:r>
                            <a:rPr lang="en-GB" sz="4400" b="0" i="1" dirty="0" smtClean="0">
                              <a:latin typeface="Cambria Math" charset="0"/>
                            </a:rPr>
                            <m:t>4</m:t>
                          </m:r>
                        </m:den>
                      </m:f>
                      <m:r>
                        <a:rPr lang="en-GB" sz="4400" b="0" i="1" dirty="0" smtClean="0">
                          <a:latin typeface="Cambria Math" charset="0"/>
                        </a:rPr>
                        <m:t>+2</m:t>
                      </m:r>
                      <m:r>
                        <a:rPr lang="en-GB" sz="4400" b="0" i="1" dirty="0" smtClean="0">
                          <a:latin typeface="Cambria Math" charset="0"/>
                          <a:ea typeface="Cambria Math" charset="0"/>
                          <a:cs typeface="Cambria Math" charset="0"/>
                        </a:rPr>
                        <m:t>∙6</m:t>
                      </m:r>
                      <m:r>
                        <a:rPr lang="en-GB" sz="4400" b="0" i="1" dirty="0" smtClean="0">
                          <a:latin typeface="Cambria Math" charset="0"/>
                        </a:rPr>
                        <m:t> −32%</m:t>
                      </m:r>
                    </m:oMath>
                  </m:oMathPara>
                </a14:m>
                <a:endParaRPr lang="en-US" sz="4400" dirty="0"/>
              </a:p>
            </p:txBody>
          </p:sp>
        </mc:Choice>
        <mc:Fallback xmlns="">
          <p:sp>
            <p:nvSpPr>
              <p:cNvPr id="4" name="TextBox 3"/>
              <p:cNvSpPr txBox="1">
                <a:spLocks noRot="1" noChangeAspect="1" noMove="1" noResize="1" noEditPoints="1" noAdjustHandles="1" noChangeArrowheads="1" noChangeShapeType="1" noTextEdit="1"/>
              </p:cNvSpPr>
              <p:nvPr/>
            </p:nvSpPr>
            <p:spPr>
              <a:xfrm>
                <a:off x="850232" y="3882190"/>
                <a:ext cx="5181600" cy="1359988"/>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5270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336" y="2133600"/>
            <a:ext cx="9881938" cy="584775"/>
          </a:xfrm>
          <a:prstGeom prst="rect">
            <a:avLst/>
          </a:prstGeom>
          <a:noFill/>
        </p:spPr>
        <p:txBody>
          <a:bodyPr wrap="square" rtlCol="0">
            <a:spAutoFit/>
          </a:bodyPr>
          <a:lstStyle/>
          <a:p>
            <a:pPr marL="457200" indent="-457200">
              <a:buFont typeface="Arial" charset="0"/>
              <a:buChar char="•"/>
            </a:pPr>
            <a:r>
              <a:rPr lang="en-US" sz="3200" dirty="0" err="1" smtClean="0"/>
              <a:t>Prioritise</a:t>
            </a:r>
            <a:r>
              <a:rPr lang="en-US" sz="3200" dirty="0" smtClean="0"/>
              <a:t> learning over performance </a:t>
            </a:r>
            <a:r>
              <a:rPr lang="mr-IN" sz="3200" dirty="0" smtClean="0"/>
              <a:t>–</a:t>
            </a:r>
            <a:r>
              <a:rPr lang="en-US" sz="3200" dirty="0" smtClean="0"/>
              <a:t> Nix the Tricks</a:t>
            </a:r>
            <a:endParaRPr lang="en-US" sz="3200" dirty="0"/>
          </a:p>
        </p:txBody>
      </p:sp>
      <p:sp>
        <p:nvSpPr>
          <p:cNvPr id="5" name="TextBox 4"/>
          <p:cNvSpPr txBox="1"/>
          <p:nvPr/>
        </p:nvSpPr>
        <p:spPr>
          <a:xfrm>
            <a:off x="128336" y="2959769"/>
            <a:ext cx="16619784" cy="584775"/>
          </a:xfrm>
          <a:prstGeom prst="rect">
            <a:avLst/>
          </a:prstGeom>
          <a:noFill/>
        </p:spPr>
        <p:txBody>
          <a:bodyPr wrap="square" rtlCol="0">
            <a:spAutoFit/>
          </a:bodyPr>
          <a:lstStyle/>
          <a:p>
            <a:pPr marL="457200" indent="-457200">
              <a:buFont typeface="Arial" charset="0"/>
              <a:buChar char="•"/>
            </a:pPr>
            <a:r>
              <a:rPr lang="en-US" sz="3200" dirty="0" smtClean="0"/>
              <a:t>Take a longitudinal view of learning</a:t>
            </a:r>
            <a:endParaRPr lang="en-US" sz="3200" dirty="0"/>
          </a:p>
        </p:txBody>
      </p:sp>
      <p:sp>
        <p:nvSpPr>
          <p:cNvPr id="6" name="TextBox 5"/>
          <p:cNvSpPr txBox="1"/>
          <p:nvPr/>
        </p:nvSpPr>
        <p:spPr>
          <a:xfrm>
            <a:off x="128336" y="3801981"/>
            <a:ext cx="16619784" cy="584775"/>
          </a:xfrm>
          <a:prstGeom prst="rect">
            <a:avLst/>
          </a:prstGeom>
          <a:noFill/>
        </p:spPr>
        <p:txBody>
          <a:bodyPr wrap="square" rtlCol="0">
            <a:spAutoFit/>
          </a:bodyPr>
          <a:lstStyle/>
          <a:p>
            <a:pPr marL="457200" indent="-457200">
              <a:buFont typeface="Arial" charset="0"/>
              <a:buChar char="•"/>
            </a:pPr>
            <a:r>
              <a:rPr lang="en-US" sz="3200" smtClean="0"/>
              <a:t>Interleave concepts to make the connections explicit</a:t>
            </a:r>
            <a:endParaRPr lang="en-US" sz="3200" dirty="0"/>
          </a:p>
        </p:txBody>
      </p:sp>
      <p:sp>
        <p:nvSpPr>
          <p:cNvPr id="7" name="TextBox 6"/>
          <p:cNvSpPr txBox="1"/>
          <p:nvPr/>
        </p:nvSpPr>
        <p:spPr>
          <a:xfrm>
            <a:off x="128336" y="4644193"/>
            <a:ext cx="16619784" cy="584775"/>
          </a:xfrm>
          <a:prstGeom prst="rect">
            <a:avLst/>
          </a:prstGeom>
          <a:noFill/>
        </p:spPr>
        <p:txBody>
          <a:bodyPr wrap="square" rtlCol="0">
            <a:spAutoFit/>
          </a:bodyPr>
          <a:lstStyle/>
          <a:p>
            <a:pPr marL="457200" indent="-457200">
              <a:buFont typeface="Arial" charset="0"/>
              <a:buChar char="•"/>
            </a:pPr>
            <a:r>
              <a:rPr lang="en-US" sz="3200" dirty="0" smtClean="0"/>
              <a:t>Ensure learners are exposed to problems in multiple formats</a:t>
            </a:r>
            <a:endParaRPr lang="en-US" sz="3200" dirty="0"/>
          </a:p>
        </p:txBody>
      </p:sp>
      <p:sp>
        <p:nvSpPr>
          <p:cNvPr id="8" name="TextBox 7"/>
          <p:cNvSpPr txBox="1"/>
          <p:nvPr/>
        </p:nvSpPr>
        <p:spPr>
          <a:xfrm>
            <a:off x="128336" y="943053"/>
            <a:ext cx="9881938" cy="707886"/>
          </a:xfrm>
          <a:prstGeom prst="rect">
            <a:avLst/>
          </a:prstGeom>
          <a:noFill/>
        </p:spPr>
        <p:txBody>
          <a:bodyPr wrap="square" rtlCol="0">
            <a:spAutoFit/>
          </a:bodyPr>
          <a:lstStyle/>
          <a:p>
            <a:r>
              <a:rPr lang="en-GB" sz="4000" dirty="0" smtClean="0"/>
              <a:t>Takeaways on Storage</a:t>
            </a:r>
            <a:endParaRPr lang="en-US" sz="4000" dirty="0"/>
          </a:p>
        </p:txBody>
      </p:sp>
    </p:spTree>
    <p:extLst>
      <p:ext uri="{BB962C8B-B14F-4D97-AF65-F5344CB8AC3E}">
        <p14:creationId xmlns:p14="http://schemas.microsoft.com/office/powerpoint/2010/main" val="1961697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011" y="4315326"/>
            <a:ext cx="13074316" cy="2185214"/>
          </a:xfrm>
          <a:prstGeom prst="rect">
            <a:avLst/>
          </a:prstGeom>
          <a:noFill/>
        </p:spPr>
        <p:txBody>
          <a:bodyPr wrap="square" rtlCol="0">
            <a:spAutoFit/>
          </a:bodyPr>
          <a:lstStyle/>
          <a:p>
            <a:r>
              <a:rPr lang="en-US" sz="4000" dirty="0" smtClean="0"/>
              <a:t>Lee Gray</a:t>
            </a:r>
          </a:p>
          <a:p>
            <a:r>
              <a:rPr lang="en-US" sz="3200" dirty="0" smtClean="0"/>
              <a:t>Principal Teacher of </a:t>
            </a:r>
            <a:r>
              <a:rPr lang="en-US" sz="3200" dirty="0" err="1" smtClean="0"/>
              <a:t>Maths</a:t>
            </a:r>
            <a:endParaRPr lang="en-US" sz="3200" dirty="0" smtClean="0"/>
          </a:p>
          <a:p>
            <a:r>
              <a:rPr lang="en-US" sz="3200" dirty="0" smtClean="0"/>
              <a:t>St Mungo’s Academy, Glasgow</a:t>
            </a:r>
          </a:p>
          <a:p>
            <a:r>
              <a:rPr lang="en-US" sz="3200" dirty="0" smtClean="0"/>
              <a:t>Twitter: @</a:t>
            </a:r>
            <a:r>
              <a:rPr lang="en-US" sz="3200" dirty="0" err="1" smtClean="0"/>
              <a:t>mrgraymath</a:t>
            </a:r>
            <a:r>
              <a:rPr lang="en-US" sz="3200" dirty="0"/>
              <a:t> </a:t>
            </a:r>
            <a:r>
              <a:rPr lang="en-US" sz="3200" dirty="0" smtClean="0"/>
              <a:t>			Email: </a:t>
            </a:r>
            <a:r>
              <a:rPr lang="en-US" sz="3200" dirty="0" err="1" smtClean="0"/>
              <a:t>l.gray@live.co.uk</a:t>
            </a:r>
            <a:endParaRPr lang="en-US" sz="3200" dirty="0"/>
          </a:p>
        </p:txBody>
      </p:sp>
      <p:sp>
        <p:nvSpPr>
          <p:cNvPr id="5" name="Rectangle 4"/>
          <p:cNvSpPr/>
          <p:nvPr/>
        </p:nvSpPr>
        <p:spPr>
          <a:xfrm>
            <a:off x="385011" y="838020"/>
            <a:ext cx="4165949" cy="1015663"/>
          </a:xfrm>
          <a:prstGeom prst="rect">
            <a:avLst/>
          </a:prstGeom>
        </p:spPr>
        <p:txBody>
          <a:bodyPr wrap="none">
            <a:spAutoFit/>
          </a:bodyPr>
          <a:lstStyle/>
          <a:p>
            <a:r>
              <a:rPr lang="en-US" sz="6000"/>
              <a:t>Make it Stick</a:t>
            </a:r>
          </a:p>
        </p:txBody>
      </p:sp>
    </p:spTree>
    <p:extLst>
      <p:ext uri="{BB962C8B-B14F-4D97-AF65-F5344CB8AC3E}">
        <p14:creationId xmlns:p14="http://schemas.microsoft.com/office/powerpoint/2010/main" val="1646463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336" y="1604211"/>
            <a:ext cx="6769769" cy="707886"/>
          </a:xfrm>
          <a:prstGeom prst="rect">
            <a:avLst/>
          </a:prstGeom>
          <a:noFill/>
        </p:spPr>
        <p:txBody>
          <a:bodyPr wrap="square" rtlCol="0">
            <a:spAutoFit/>
          </a:bodyPr>
          <a:lstStyle/>
          <a:p>
            <a:pPr marL="457200" indent="-457200">
              <a:buFont typeface="Arial" charset="0"/>
              <a:buChar char="•"/>
            </a:pPr>
            <a:r>
              <a:rPr lang="en-US" sz="4000" dirty="0" smtClean="0"/>
              <a:t>Forgetting is useful</a:t>
            </a:r>
            <a:endParaRPr lang="en-US" sz="4000" dirty="0"/>
          </a:p>
        </p:txBody>
      </p:sp>
      <p:sp>
        <p:nvSpPr>
          <p:cNvPr id="5" name="TextBox 4"/>
          <p:cNvSpPr txBox="1"/>
          <p:nvPr/>
        </p:nvSpPr>
        <p:spPr>
          <a:xfrm>
            <a:off x="128336" y="3995246"/>
            <a:ext cx="16619784" cy="707886"/>
          </a:xfrm>
          <a:prstGeom prst="rect">
            <a:avLst/>
          </a:prstGeom>
          <a:noFill/>
        </p:spPr>
        <p:txBody>
          <a:bodyPr wrap="square" rtlCol="0">
            <a:spAutoFit/>
          </a:bodyPr>
          <a:lstStyle/>
          <a:p>
            <a:pPr marL="457200" indent="-457200">
              <a:buFont typeface="Arial" charset="0"/>
              <a:buChar char="•"/>
            </a:pPr>
            <a:r>
              <a:rPr lang="en-US" sz="4000" dirty="0" smtClean="0"/>
              <a:t>We are poor judges of how well we are learning</a:t>
            </a:r>
            <a:endParaRPr lang="en-US" sz="4000" dirty="0"/>
          </a:p>
        </p:txBody>
      </p:sp>
      <p:sp>
        <p:nvSpPr>
          <p:cNvPr id="6" name="TextBox 5"/>
          <p:cNvSpPr txBox="1"/>
          <p:nvPr/>
        </p:nvSpPr>
        <p:spPr>
          <a:xfrm>
            <a:off x="128336" y="2799728"/>
            <a:ext cx="16619784" cy="707886"/>
          </a:xfrm>
          <a:prstGeom prst="rect">
            <a:avLst/>
          </a:prstGeom>
          <a:noFill/>
        </p:spPr>
        <p:txBody>
          <a:bodyPr wrap="square" rtlCol="0">
            <a:spAutoFit/>
          </a:bodyPr>
          <a:lstStyle/>
          <a:p>
            <a:pPr marL="457200" indent="-457200">
              <a:buFont typeface="Arial" charset="0"/>
              <a:buChar char="•"/>
            </a:pPr>
            <a:r>
              <a:rPr lang="en-US" sz="4000" dirty="0" smtClean="0"/>
              <a:t>More assessment is the key to successful learning</a:t>
            </a:r>
            <a:endParaRPr lang="en-US" sz="4000" dirty="0"/>
          </a:p>
        </p:txBody>
      </p:sp>
    </p:spTree>
    <p:extLst>
      <p:ext uri="{BB962C8B-B14F-4D97-AF65-F5344CB8AC3E}">
        <p14:creationId xmlns:p14="http://schemas.microsoft.com/office/powerpoint/2010/main" val="48237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81250" y="241300"/>
            <a:ext cx="7429500" cy="6375400"/>
          </a:xfrm>
          <a:prstGeom prst="rect">
            <a:avLst/>
          </a:prstGeom>
        </p:spPr>
      </p:pic>
    </p:spTree>
    <p:extLst>
      <p:ext uri="{BB962C8B-B14F-4D97-AF65-F5344CB8AC3E}">
        <p14:creationId xmlns:p14="http://schemas.microsoft.com/office/powerpoint/2010/main" val="130634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4881" y="1026695"/>
            <a:ext cx="6761920" cy="5053263"/>
          </a:xfrm>
          <a:prstGeom prst="rect">
            <a:avLst/>
          </a:prstGeom>
        </p:spPr>
      </p:pic>
    </p:spTree>
    <p:extLst>
      <p:ext uri="{BB962C8B-B14F-4D97-AF65-F5344CB8AC3E}">
        <p14:creationId xmlns:p14="http://schemas.microsoft.com/office/powerpoint/2010/main" val="1418645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115" y="545432"/>
            <a:ext cx="9638601" cy="707886"/>
          </a:xfrm>
          <a:prstGeom prst="rect">
            <a:avLst/>
          </a:prstGeom>
          <a:noFill/>
        </p:spPr>
        <p:txBody>
          <a:bodyPr wrap="none" rtlCol="0">
            <a:spAutoFit/>
          </a:bodyPr>
          <a:lstStyle/>
          <a:p>
            <a:pPr algn="ctr"/>
            <a:r>
              <a:rPr lang="en-US" sz="4000" dirty="0" smtClean="0"/>
              <a:t>“Learning is a change in long-term memory.”</a:t>
            </a:r>
            <a:endParaRPr lang="en-US"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0520" y="1844842"/>
            <a:ext cx="4491789" cy="4491789"/>
          </a:xfrm>
          <a:prstGeom prst="rect">
            <a:avLst/>
          </a:prstGeom>
        </p:spPr>
      </p:pic>
      <p:sp>
        <p:nvSpPr>
          <p:cNvPr id="6" name="TextBox 5"/>
          <p:cNvSpPr txBox="1"/>
          <p:nvPr/>
        </p:nvSpPr>
        <p:spPr>
          <a:xfrm>
            <a:off x="8515468" y="1253318"/>
            <a:ext cx="2310248" cy="523220"/>
          </a:xfrm>
          <a:prstGeom prst="rect">
            <a:avLst/>
          </a:prstGeom>
          <a:noFill/>
        </p:spPr>
        <p:txBody>
          <a:bodyPr wrap="none" rtlCol="0">
            <a:spAutoFit/>
          </a:bodyPr>
          <a:lstStyle/>
          <a:p>
            <a:pPr algn="ctr"/>
            <a:r>
              <a:rPr lang="en-US" sz="2800" dirty="0" smtClean="0"/>
              <a:t>Paul Kirschner</a:t>
            </a:r>
            <a:endParaRPr lang="en-US" sz="2800" dirty="0"/>
          </a:p>
        </p:txBody>
      </p:sp>
    </p:spTree>
    <p:extLst>
      <p:ext uri="{BB962C8B-B14F-4D97-AF65-F5344CB8AC3E}">
        <p14:creationId xmlns:p14="http://schemas.microsoft.com/office/powerpoint/2010/main" val="462098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179" y="497305"/>
            <a:ext cx="5191614" cy="769441"/>
          </a:xfrm>
          <a:prstGeom prst="rect">
            <a:avLst/>
          </a:prstGeom>
          <a:noFill/>
        </p:spPr>
        <p:txBody>
          <a:bodyPr wrap="none" rtlCol="0">
            <a:spAutoFit/>
          </a:bodyPr>
          <a:lstStyle/>
          <a:p>
            <a:r>
              <a:rPr lang="en-US" sz="4400" dirty="0" smtClean="0"/>
              <a:t>Retrieval and Storage</a:t>
            </a:r>
            <a:endParaRPr lang="en-US" sz="4400" dirty="0"/>
          </a:p>
        </p:txBody>
      </p:sp>
      <p:sp>
        <p:nvSpPr>
          <p:cNvPr id="5" name="TextBox 4"/>
          <p:cNvSpPr txBox="1"/>
          <p:nvPr/>
        </p:nvSpPr>
        <p:spPr>
          <a:xfrm>
            <a:off x="449179" y="2189747"/>
            <a:ext cx="11532837" cy="646331"/>
          </a:xfrm>
          <a:prstGeom prst="rect">
            <a:avLst/>
          </a:prstGeom>
          <a:noFill/>
        </p:spPr>
        <p:txBody>
          <a:bodyPr wrap="none" rtlCol="0">
            <a:spAutoFit/>
          </a:bodyPr>
          <a:lstStyle/>
          <a:p>
            <a:r>
              <a:rPr lang="en-US" sz="3600" dirty="0" smtClean="0"/>
              <a:t>Retrieval </a:t>
            </a:r>
            <a:r>
              <a:rPr lang="en-GB" sz="3600" dirty="0" smtClean="0"/>
              <a:t>strength refers to how easily accessible learning is.</a:t>
            </a:r>
            <a:endParaRPr lang="en-US" sz="3600" dirty="0"/>
          </a:p>
        </p:txBody>
      </p:sp>
      <p:sp>
        <p:nvSpPr>
          <p:cNvPr id="6" name="TextBox 5"/>
          <p:cNvSpPr txBox="1"/>
          <p:nvPr/>
        </p:nvSpPr>
        <p:spPr>
          <a:xfrm>
            <a:off x="449179" y="4047836"/>
            <a:ext cx="10049546" cy="646331"/>
          </a:xfrm>
          <a:prstGeom prst="rect">
            <a:avLst/>
          </a:prstGeom>
          <a:noFill/>
        </p:spPr>
        <p:txBody>
          <a:bodyPr wrap="none" rtlCol="0">
            <a:spAutoFit/>
          </a:bodyPr>
          <a:lstStyle/>
          <a:p>
            <a:r>
              <a:rPr lang="en-GB" sz="3600" dirty="0" smtClean="0"/>
              <a:t>Storage strength refers to the depth of our learning.</a:t>
            </a:r>
            <a:endParaRPr lang="en-US" sz="3600" dirty="0"/>
          </a:p>
        </p:txBody>
      </p:sp>
    </p:spTree>
    <p:extLst>
      <p:ext uri="{BB962C8B-B14F-4D97-AF65-F5344CB8AC3E}">
        <p14:creationId xmlns:p14="http://schemas.microsoft.com/office/powerpoint/2010/main" val="1920114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H="1" flipV="1">
            <a:off x="5855369" y="1018853"/>
            <a:ext cx="32084" cy="55986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358189" y="3721947"/>
            <a:ext cx="6994358" cy="641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flipH="1">
            <a:off x="4965032" y="187856"/>
            <a:ext cx="1780673" cy="830997"/>
          </a:xfrm>
          <a:prstGeom prst="rect">
            <a:avLst/>
          </a:prstGeom>
          <a:noFill/>
        </p:spPr>
        <p:txBody>
          <a:bodyPr wrap="square" rtlCol="0">
            <a:spAutoFit/>
          </a:bodyPr>
          <a:lstStyle/>
          <a:p>
            <a:pPr algn="ctr"/>
            <a:r>
              <a:rPr lang="en-US" sz="2400" dirty="0"/>
              <a:t>s</a:t>
            </a:r>
            <a:r>
              <a:rPr lang="en-US" sz="2400" dirty="0" smtClean="0"/>
              <a:t>torage strength</a:t>
            </a:r>
            <a:endParaRPr lang="en-US" sz="2400" dirty="0"/>
          </a:p>
        </p:txBody>
      </p:sp>
      <p:sp>
        <p:nvSpPr>
          <p:cNvPr id="11" name="TextBox 10"/>
          <p:cNvSpPr txBox="1"/>
          <p:nvPr/>
        </p:nvSpPr>
        <p:spPr>
          <a:xfrm flipH="1">
            <a:off x="9144000" y="3338532"/>
            <a:ext cx="1780673" cy="830997"/>
          </a:xfrm>
          <a:prstGeom prst="rect">
            <a:avLst/>
          </a:prstGeom>
          <a:noFill/>
        </p:spPr>
        <p:txBody>
          <a:bodyPr wrap="square" rtlCol="0">
            <a:spAutoFit/>
          </a:bodyPr>
          <a:lstStyle/>
          <a:p>
            <a:pPr algn="ctr"/>
            <a:r>
              <a:rPr lang="en-US" sz="2400" dirty="0" smtClean="0"/>
              <a:t>retrieval strength</a:t>
            </a:r>
            <a:endParaRPr lang="en-US" sz="2400" dirty="0"/>
          </a:p>
        </p:txBody>
      </p:sp>
      <p:sp>
        <p:nvSpPr>
          <p:cNvPr id="12" name="TextBox 11"/>
          <p:cNvSpPr txBox="1"/>
          <p:nvPr/>
        </p:nvSpPr>
        <p:spPr>
          <a:xfrm flipH="1">
            <a:off x="2053390" y="1325247"/>
            <a:ext cx="1780673" cy="830997"/>
          </a:xfrm>
          <a:prstGeom prst="rect">
            <a:avLst/>
          </a:prstGeom>
          <a:noFill/>
        </p:spPr>
        <p:txBody>
          <a:bodyPr wrap="square" rtlCol="0">
            <a:spAutoFit/>
          </a:bodyPr>
          <a:lstStyle/>
          <a:p>
            <a:pPr algn="ctr"/>
            <a:r>
              <a:rPr lang="en-US" sz="2400" dirty="0" smtClean="0"/>
              <a:t>high storage</a:t>
            </a:r>
          </a:p>
          <a:p>
            <a:pPr algn="ctr"/>
            <a:r>
              <a:rPr lang="en-US" sz="2400" dirty="0" smtClean="0"/>
              <a:t>low retrieval</a:t>
            </a:r>
            <a:endParaRPr lang="en-US" sz="2400" dirty="0"/>
          </a:p>
        </p:txBody>
      </p:sp>
      <p:sp>
        <p:nvSpPr>
          <p:cNvPr id="13" name="TextBox 12"/>
          <p:cNvSpPr txBox="1"/>
          <p:nvPr/>
        </p:nvSpPr>
        <p:spPr>
          <a:xfrm flipH="1">
            <a:off x="7603959" y="5351819"/>
            <a:ext cx="1941093" cy="830997"/>
          </a:xfrm>
          <a:prstGeom prst="rect">
            <a:avLst/>
          </a:prstGeom>
          <a:noFill/>
        </p:spPr>
        <p:txBody>
          <a:bodyPr wrap="square" rtlCol="0">
            <a:spAutoFit/>
          </a:bodyPr>
          <a:lstStyle/>
          <a:p>
            <a:pPr algn="ctr"/>
            <a:r>
              <a:rPr lang="en-US" sz="2400" dirty="0" smtClean="0"/>
              <a:t>low storage</a:t>
            </a:r>
          </a:p>
          <a:p>
            <a:pPr algn="ctr"/>
            <a:r>
              <a:rPr lang="en-US" sz="2400" dirty="0" smtClean="0"/>
              <a:t>high retrieval</a:t>
            </a:r>
            <a:endParaRPr lang="en-US" sz="2400" dirty="0"/>
          </a:p>
        </p:txBody>
      </p:sp>
      <p:sp>
        <p:nvSpPr>
          <p:cNvPr id="14" name="TextBox 13"/>
          <p:cNvSpPr txBox="1"/>
          <p:nvPr/>
        </p:nvSpPr>
        <p:spPr>
          <a:xfrm flipH="1">
            <a:off x="1892970" y="5351818"/>
            <a:ext cx="1941093" cy="830997"/>
          </a:xfrm>
          <a:prstGeom prst="rect">
            <a:avLst/>
          </a:prstGeom>
          <a:noFill/>
        </p:spPr>
        <p:txBody>
          <a:bodyPr wrap="square" rtlCol="0">
            <a:spAutoFit/>
          </a:bodyPr>
          <a:lstStyle/>
          <a:p>
            <a:pPr algn="ctr"/>
            <a:r>
              <a:rPr lang="en-US" sz="2400" dirty="0" smtClean="0"/>
              <a:t>low storage</a:t>
            </a:r>
          </a:p>
          <a:p>
            <a:pPr algn="ctr"/>
            <a:r>
              <a:rPr lang="en-US" sz="2400" dirty="0" smtClean="0"/>
              <a:t>low retrieval</a:t>
            </a:r>
            <a:endParaRPr lang="en-US" sz="2400" dirty="0"/>
          </a:p>
        </p:txBody>
      </p:sp>
      <p:sp>
        <p:nvSpPr>
          <p:cNvPr id="15" name="TextBox 14"/>
          <p:cNvSpPr txBox="1"/>
          <p:nvPr/>
        </p:nvSpPr>
        <p:spPr>
          <a:xfrm flipH="1">
            <a:off x="7603958" y="1309185"/>
            <a:ext cx="1941093" cy="830997"/>
          </a:xfrm>
          <a:prstGeom prst="rect">
            <a:avLst/>
          </a:prstGeom>
          <a:noFill/>
        </p:spPr>
        <p:txBody>
          <a:bodyPr wrap="square" rtlCol="0">
            <a:spAutoFit/>
          </a:bodyPr>
          <a:lstStyle/>
          <a:p>
            <a:pPr algn="ctr"/>
            <a:r>
              <a:rPr lang="en-US" sz="2400" dirty="0" smtClean="0"/>
              <a:t>high storage</a:t>
            </a:r>
          </a:p>
          <a:p>
            <a:pPr algn="ctr"/>
            <a:r>
              <a:rPr lang="en-US" sz="2400" dirty="0" smtClean="0"/>
              <a:t>high retrieval</a:t>
            </a:r>
            <a:endParaRPr lang="en-US" sz="2400" dirty="0"/>
          </a:p>
        </p:txBody>
      </p:sp>
    </p:spTree>
    <p:extLst>
      <p:ext uri="{BB962C8B-B14F-4D97-AF65-F5344CB8AC3E}">
        <p14:creationId xmlns:p14="http://schemas.microsoft.com/office/powerpoint/2010/main" val="89120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584"/>
            <a:ext cx="12192000" cy="7777150"/>
          </a:xfrm>
          <a:prstGeom prst="rect">
            <a:avLst/>
          </a:prstGeom>
        </p:spPr>
      </p:pic>
    </p:spTree>
    <p:extLst>
      <p:ext uri="{BB962C8B-B14F-4D97-AF65-F5344CB8AC3E}">
        <p14:creationId xmlns:p14="http://schemas.microsoft.com/office/powerpoint/2010/main" val="969738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560" t="18947" r="7821" b="38460"/>
          <a:stretch/>
        </p:blipFill>
        <p:spPr>
          <a:xfrm>
            <a:off x="501447" y="2166775"/>
            <a:ext cx="11356257" cy="44757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926" y="468563"/>
            <a:ext cx="7099300" cy="774700"/>
          </a:xfrm>
          <a:prstGeom prst="rect">
            <a:avLst/>
          </a:prstGeom>
        </p:spPr>
      </p:pic>
      <p:grpSp>
        <p:nvGrpSpPr>
          <p:cNvPr id="9" name="Group 8"/>
          <p:cNvGrpSpPr/>
          <p:nvPr/>
        </p:nvGrpSpPr>
        <p:grpSpPr>
          <a:xfrm>
            <a:off x="389153" y="885781"/>
            <a:ext cx="3797836" cy="1107996"/>
            <a:chOff x="389153" y="885781"/>
            <a:chExt cx="3797836" cy="1107996"/>
          </a:xfrm>
        </p:grpSpPr>
        <p:sp>
          <p:nvSpPr>
            <p:cNvPr id="6" name="TextBox 5"/>
            <p:cNvSpPr txBox="1"/>
            <p:nvPr/>
          </p:nvSpPr>
          <p:spPr>
            <a:xfrm>
              <a:off x="389153" y="885781"/>
              <a:ext cx="3031958" cy="1107996"/>
            </a:xfrm>
            <a:prstGeom prst="rect">
              <a:avLst/>
            </a:prstGeom>
            <a:noFill/>
          </p:spPr>
          <p:txBody>
            <a:bodyPr wrap="square" rtlCol="0">
              <a:spAutoFit/>
            </a:bodyPr>
            <a:lstStyle/>
            <a:p>
              <a:r>
                <a:rPr lang="en-US" sz="6600" dirty="0" err="1" smtClean="0"/>
                <a:t>Maths</a:t>
              </a:r>
              <a:endParaRPr lang="en-US" sz="6600" dirty="0"/>
            </a:p>
          </p:txBody>
        </p:sp>
        <p:cxnSp>
          <p:nvCxnSpPr>
            <p:cNvPr id="8" name="Straight Arrow Connector 7"/>
            <p:cNvCxnSpPr/>
            <p:nvPr/>
          </p:nvCxnSpPr>
          <p:spPr>
            <a:xfrm flipV="1">
              <a:off x="2629926" y="1058779"/>
              <a:ext cx="1557063" cy="381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57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288</TotalTime>
  <Words>614</Words>
  <Application>Microsoft Office PowerPoint</Application>
  <PresentationFormat>Custom</PresentationFormat>
  <Paragraphs>60</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Make it Stick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it Stick</dc:title>
  <dc:creator>lgray@st-mungosacademy.glasgow.sch.uk</dc:creator>
  <cp:lastModifiedBy>Stuart Welsh</cp:lastModifiedBy>
  <cp:revision>31</cp:revision>
  <dcterms:created xsi:type="dcterms:W3CDTF">2017-01-10T10:57:33Z</dcterms:created>
  <dcterms:modified xsi:type="dcterms:W3CDTF">2017-05-25T14:01:16Z</dcterms:modified>
</cp:coreProperties>
</file>