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1"/>
  </p:handoutMasterIdLst>
  <p:sldIdLst>
    <p:sldId id="266" r:id="rId2"/>
    <p:sldId id="268" r:id="rId3"/>
    <p:sldId id="256" r:id="rId4"/>
    <p:sldId id="267" r:id="rId5"/>
    <p:sldId id="257" r:id="rId6"/>
    <p:sldId id="258" r:id="rId7"/>
    <p:sldId id="259" r:id="rId8"/>
    <p:sldId id="260" r:id="rId9"/>
    <p:sldId id="261" r:id="rId10"/>
    <p:sldId id="262" r:id="rId11"/>
    <p:sldId id="263" r:id="rId12"/>
    <p:sldId id="275" r:id="rId13"/>
    <p:sldId id="270" r:id="rId14"/>
    <p:sldId id="271" r:id="rId15"/>
    <p:sldId id="272" r:id="rId16"/>
    <p:sldId id="273" r:id="rId17"/>
    <p:sldId id="264" r:id="rId18"/>
    <p:sldId id="269" r:id="rId19"/>
    <p:sldId id="276"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101" d="100"/>
          <a:sy n="101" d="100"/>
        </p:scale>
        <p:origin x="-763" y="-1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226DB70-14BC-45F8-BF6F-EF89D915C89F}" type="datetimeFigureOut">
              <a:rPr lang="en-GB" smtClean="0"/>
              <a:t>25/05/2017</a:t>
            </a:fld>
            <a:endParaRPr lang="en-GB"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50E2465C-B531-4F0D-BA6F-E13D19F4CD31}" type="slidenum">
              <a:rPr lang="en-GB" smtClean="0"/>
              <a:t>‹#›</a:t>
            </a:fld>
            <a:endParaRPr lang="en-GB" dirty="0"/>
          </a:p>
        </p:txBody>
      </p:sp>
    </p:spTree>
    <p:extLst>
      <p:ext uri="{BB962C8B-B14F-4D97-AF65-F5344CB8AC3E}">
        <p14:creationId xmlns:p14="http://schemas.microsoft.com/office/powerpoint/2010/main" val="25722179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332741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377989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26140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159169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273798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196362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93907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110521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370504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262806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A4C69-A389-4662-A087-A03861F3AB03}" type="datetimeFigureOut">
              <a:rPr lang="en-GB" smtClean="0"/>
              <a:t>25/05/2017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D9A61-D229-4ACF-9DBC-4156EE5F597F}" type="slidenum">
              <a:rPr lang="en-GB" smtClean="0"/>
              <a:t>‹#›</a:t>
            </a:fld>
            <a:endParaRPr lang="en-GB" dirty="0"/>
          </a:p>
        </p:txBody>
      </p:sp>
    </p:spTree>
    <p:extLst>
      <p:ext uri="{BB962C8B-B14F-4D97-AF65-F5344CB8AC3E}">
        <p14:creationId xmlns:p14="http://schemas.microsoft.com/office/powerpoint/2010/main" val="266931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A4C69-A389-4662-A087-A03861F3AB03}" type="datetimeFigureOut">
              <a:rPr lang="en-GB" smtClean="0"/>
              <a:t>25/05/2017</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D9A61-D229-4ACF-9DBC-4156EE5F597F}" type="slidenum">
              <a:rPr lang="en-GB" smtClean="0"/>
              <a:t>‹#›</a:t>
            </a:fld>
            <a:endParaRPr lang="en-GB" dirty="0"/>
          </a:p>
        </p:txBody>
      </p:sp>
    </p:spTree>
    <p:extLst>
      <p:ext uri="{BB962C8B-B14F-4D97-AF65-F5344CB8AC3E}">
        <p14:creationId xmlns:p14="http://schemas.microsoft.com/office/powerpoint/2010/main" val="19001187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714" y="1022789"/>
            <a:ext cx="8219747" cy="4289822"/>
          </a:xfrm>
        </p:spPr>
        <p:txBody>
          <a:bodyPr>
            <a:noAutofit/>
          </a:bodyPr>
          <a:lstStyle/>
          <a:p>
            <a:pPr marL="0" indent="0" algn="ctr">
              <a:buNone/>
            </a:pPr>
            <a:r>
              <a:rPr lang="en-GB" sz="4500" dirty="0"/>
              <a:t>WOSIS Conference 25</a:t>
            </a:r>
            <a:r>
              <a:rPr lang="en-GB" sz="4500" baseline="30000" dirty="0"/>
              <a:t>th</a:t>
            </a:r>
            <a:r>
              <a:rPr lang="en-GB" sz="4500" dirty="0"/>
              <a:t> May 2017</a:t>
            </a:r>
          </a:p>
          <a:p>
            <a:pPr algn="ctr"/>
            <a:endParaRPr lang="en-GB" sz="4500" dirty="0"/>
          </a:p>
          <a:p>
            <a:pPr marL="0" indent="0" algn="ctr">
              <a:buNone/>
            </a:pPr>
            <a:r>
              <a:rPr lang="en-GB" sz="4500" dirty="0"/>
              <a:t>HAMILTON COLLEGE </a:t>
            </a:r>
          </a:p>
          <a:p>
            <a:pPr marL="0" indent="0" algn="ctr">
              <a:buNone/>
            </a:pPr>
            <a:r>
              <a:rPr lang="en-GB" sz="4500" dirty="0"/>
              <a:t>Stakeholder Satisfaction</a:t>
            </a:r>
          </a:p>
          <a:p>
            <a:endParaRPr lang="en-GB" sz="4500" dirty="0"/>
          </a:p>
          <a:p>
            <a:pPr marL="0" indent="0" algn="r">
              <a:buNone/>
            </a:pPr>
            <a:endParaRPr lang="en-GB" dirty="0" smtClean="0"/>
          </a:p>
          <a:p>
            <a:pPr marL="0" indent="0" algn="r">
              <a:buNone/>
            </a:pPr>
            <a:r>
              <a:rPr lang="en-GB" dirty="0" smtClean="0"/>
              <a:t>Mark Shields</a:t>
            </a:r>
            <a:endParaRPr lang="en-GB" dirty="0"/>
          </a:p>
        </p:txBody>
      </p:sp>
    </p:spTree>
    <p:extLst>
      <p:ext uri="{BB962C8B-B14F-4D97-AF65-F5344CB8AC3E}">
        <p14:creationId xmlns:p14="http://schemas.microsoft.com/office/powerpoint/2010/main" val="227169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43800344"/>
              </p:ext>
            </p:extLst>
          </p:nvPr>
        </p:nvGraphicFramePr>
        <p:xfrm>
          <a:off x="82768" y="857248"/>
          <a:ext cx="9061233" cy="5939015"/>
        </p:xfrm>
        <a:graphic>
          <a:graphicData uri="http://schemas.openxmlformats.org/drawingml/2006/table">
            <a:tbl>
              <a:tblPr firstRow="1" firstCol="1" bandRow="1">
                <a:tableStyleId>{5C22544A-7EE6-4342-B048-85BDC9FD1C3A}</a:tableStyleId>
              </a:tblPr>
              <a:tblGrid>
                <a:gridCol w="3020411"/>
                <a:gridCol w="3020411"/>
                <a:gridCol w="3020411"/>
              </a:tblGrid>
              <a:tr h="365766">
                <a:tc>
                  <a:txBody>
                    <a:bodyPr/>
                    <a:lstStyle/>
                    <a:p>
                      <a:pPr algn="ctr">
                        <a:lnSpc>
                          <a:spcPct val="115000"/>
                        </a:lnSpc>
                        <a:spcAft>
                          <a:spcPts val="0"/>
                        </a:spcAft>
                      </a:pPr>
                      <a:r>
                        <a:rPr lang="en-GB" sz="1800" dirty="0">
                          <a:effectLst/>
                        </a:rPr>
                        <a:t>Question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Area to revise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754313">
                <a:tc>
                  <a:txBody>
                    <a:bodyPr/>
                    <a:lstStyle/>
                    <a:p>
                      <a:pPr algn="ctr">
                        <a:lnSpc>
                          <a:spcPct val="115000"/>
                        </a:lnSpc>
                        <a:spcAft>
                          <a:spcPts val="0"/>
                        </a:spcAft>
                      </a:pPr>
                      <a:r>
                        <a:rPr lang="en-GB" sz="1800" dirty="0">
                          <a:effectLst/>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Multiplying and dividing by multiples of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9 Ex 1.4 Q1,2</a:t>
                      </a:r>
                    </a:p>
                    <a:p>
                      <a:pPr algn="l">
                        <a:lnSpc>
                          <a:spcPct val="115000"/>
                        </a:lnSpc>
                        <a:spcAft>
                          <a:spcPts val="0"/>
                        </a:spcAft>
                      </a:pPr>
                      <a:r>
                        <a:rPr lang="en-GB" sz="1800" dirty="0">
                          <a:effectLst/>
                        </a:rPr>
                        <a:t>Pg 10 Ex 1.5 Q1,2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612410">
                <a:tc>
                  <a:txBody>
                    <a:bodyPr/>
                    <a:lstStyle/>
                    <a:p>
                      <a:pPr algn="ctr">
                        <a:lnSpc>
                          <a:spcPct val="115000"/>
                        </a:lnSpc>
                        <a:spcAft>
                          <a:spcPts val="0"/>
                        </a:spcAft>
                      </a:pPr>
                      <a:r>
                        <a:rPr lang="en-GB" sz="1800" dirty="0">
                          <a:effectLst/>
                        </a:rPr>
                        <a:t>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Rounding to 1 &amp; 2 decimal places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7 Ex 1.2 Q1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612410">
                <a:tc>
                  <a:txBody>
                    <a:bodyPr/>
                    <a:lstStyle/>
                    <a:p>
                      <a:pPr algn="ctr">
                        <a:lnSpc>
                          <a:spcPct val="115000"/>
                        </a:lnSpc>
                        <a:spcAft>
                          <a:spcPts val="0"/>
                        </a:spcAft>
                      </a:pPr>
                      <a:r>
                        <a:rPr lang="en-GB" sz="1800" dirty="0">
                          <a:effectLst/>
                        </a:rPr>
                        <a:t>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Dividing by multiples of 10 in “real-life” situations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9 Ex 1.5 Q6,8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BODMAS (Order of Operations)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14 Ex 1.8 Q1,2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Prime factors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22 Ex 2.4 Q2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Sequences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18 Ex 2.1 Q2,5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Squares and Cubes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22 Ex 2.5 Q1,8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Completing symmetry pictures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29 Ex 3.3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Multiplying by 2 digit numbers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12 Ex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612410">
                <a:tc>
                  <a:txBody>
                    <a:bodyPr/>
                    <a:lstStyle/>
                    <a:p>
                      <a:pPr algn="ctr">
                        <a:lnSpc>
                          <a:spcPct val="115000"/>
                        </a:lnSpc>
                        <a:spcAft>
                          <a:spcPts val="0"/>
                        </a:spcAft>
                      </a:pPr>
                      <a:r>
                        <a:rPr lang="en-GB" sz="1800" dirty="0">
                          <a:effectLst/>
                        </a:rPr>
                        <a:t>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Highest common factor and lowest common multiple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20 Ex 2.2 Q5,11,12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Division in “real-life” situations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16 Review Ex 1 Q7,8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65766">
                <a:tc>
                  <a:txBody>
                    <a:bodyPr/>
                    <a:lstStyle/>
                    <a:p>
                      <a:pPr algn="ctr">
                        <a:lnSpc>
                          <a:spcPct val="115000"/>
                        </a:lnSpc>
                        <a:spcAft>
                          <a:spcPts val="0"/>
                        </a:spcAft>
                      </a:pPr>
                      <a:r>
                        <a:rPr lang="en-GB" sz="1800" dirty="0">
                          <a:effectLst/>
                        </a:rPr>
                        <a:t>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Rotational symmetry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15000"/>
                        </a:lnSpc>
                        <a:spcAft>
                          <a:spcPts val="0"/>
                        </a:spcAft>
                      </a:pPr>
                      <a:r>
                        <a:rPr lang="en-GB" sz="1800" dirty="0">
                          <a:effectLst/>
                        </a:rPr>
                        <a:t>Pg 32 Ex 3.6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1866081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37146745"/>
              </p:ext>
            </p:extLst>
          </p:nvPr>
        </p:nvGraphicFramePr>
        <p:xfrm>
          <a:off x="699596" y="1856749"/>
          <a:ext cx="7886701" cy="4079330"/>
        </p:xfrm>
        <a:graphic>
          <a:graphicData uri="http://schemas.openxmlformats.org/drawingml/2006/table">
            <a:tbl>
              <a:tblPr firstRow="1" firstCol="1" lastRow="1" lastCol="1" bandRow="1" bandCol="1">
                <a:tableStyleId>{5C22544A-7EE6-4342-B048-85BDC9FD1C3A}</a:tableStyleId>
              </a:tblPr>
              <a:tblGrid>
                <a:gridCol w="1100984"/>
                <a:gridCol w="3138907"/>
                <a:gridCol w="3646810"/>
              </a:tblGrid>
              <a:tr h="596975">
                <a:tc>
                  <a:txBody>
                    <a:bodyPr/>
                    <a:lstStyle/>
                    <a:p>
                      <a:pPr>
                        <a:spcAft>
                          <a:spcPts val="0"/>
                        </a:spcAft>
                      </a:pPr>
                      <a:r>
                        <a:rPr lang="en-GB" sz="1800" dirty="0">
                          <a:effectLst/>
                        </a:rPr>
                        <a:t>Difficulty with Topic</a:t>
                      </a:r>
                      <a:endParaRPr lang="en-GB"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en-GB" sz="1800" dirty="0">
                          <a:effectLst/>
                        </a:rPr>
                        <a:t>What I did wrong…….</a:t>
                      </a:r>
                      <a:endParaRPr lang="en-GB"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en-GB" sz="1800" dirty="0">
                          <a:effectLst/>
                        </a:rPr>
                        <a:t>What can I do to improve this?</a:t>
                      </a:r>
                      <a:endParaRPr lang="en-GB" sz="1800" dirty="0">
                        <a:effectLst/>
                        <a:latin typeface="Times New Roman" panose="02020603050405020304" pitchFamily="18" charset="0"/>
                        <a:ea typeface="Times New Roman" panose="02020603050405020304" pitchFamily="18" charset="0"/>
                      </a:endParaRPr>
                    </a:p>
                  </a:txBody>
                  <a:tcPr marL="51435" marR="51435" marT="0" marB="0"/>
                </a:tc>
              </a:tr>
              <a:tr h="696471">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endParaRPr lang="en-GB" sz="900" dirty="0">
                        <a:solidFill>
                          <a:schemeClr val="tx1">
                            <a:lumMod val="65000"/>
                            <a:lumOff val="35000"/>
                          </a:schemeClr>
                        </a:solidFill>
                        <a:effectLst/>
                        <a:latin typeface="Times New Roman" panose="02020603050405020304" pitchFamily="18" charset="0"/>
                        <a:ea typeface="Times New Roman" panose="02020603050405020304" pitchFamily="18" charset="0"/>
                      </a:endParaRPr>
                    </a:p>
                  </a:txBody>
                  <a:tcPr marL="51435" marR="51435" marT="0" marB="0">
                    <a:solidFill>
                      <a:schemeClr val="accent1"/>
                    </a:solidFill>
                  </a:tcPr>
                </a:tc>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r>
              <a:tr h="696471">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endParaRPr lang="en-GB" sz="900" dirty="0">
                        <a:effectLst/>
                        <a:latin typeface="Times New Roman" panose="02020603050405020304" pitchFamily="18" charset="0"/>
                        <a:ea typeface="Times New Roman" panose="02020603050405020304" pitchFamily="18" charset="0"/>
                      </a:endParaRPr>
                    </a:p>
                  </a:txBody>
                  <a:tcPr marL="51435" marR="51435" marT="0" marB="0">
                    <a:solidFill>
                      <a:schemeClr val="accent1"/>
                    </a:solidFill>
                  </a:tcPr>
                </a:tc>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r>
              <a:tr h="696471">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endParaRPr lang="en-GB" sz="900" dirty="0">
                        <a:effectLst/>
                        <a:latin typeface="Times New Roman" panose="02020603050405020304" pitchFamily="18" charset="0"/>
                        <a:ea typeface="Times New Roman" panose="02020603050405020304" pitchFamily="18" charset="0"/>
                      </a:endParaRPr>
                    </a:p>
                  </a:txBody>
                  <a:tcPr marL="51435" marR="51435" marT="0" marB="0">
                    <a:solidFill>
                      <a:schemeClr val="accent1"/>
                    </a:solidFill>
                  </a:tcPr>
                </a:tc>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r>
              <a:tr h="696471">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solidFill>
                      <a:schemeClr val="accent1"/>
                    </a:solidFill>
                  </a:tcPr>
                </a:tc>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r>
              <a:tr h="696471">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en-GB" sz="1100" dirty="0">
                          <a:effectLst/>
                        </a:rPr>
                        <a:t> </a:t>
                      </a:r>
                      <a:endParaRPr lang="en-GB" sz="900" dirty="0">
                        <a:effectLst/>
                        <a:latin typeface="Times New Roman" panose="02020603050405020304" pitchFamily="18" charset="0"/>
                        <a:ea typeface="Times New Roman" panose="02020603050405020304" pitchFamily="18" charset="0"/>
                      </a:endParaRPr>
                    </a:p>
                  </a:txBody>
                  <a:tcPr marL="51435" marR="51435" marT="0" marB="0"/>
                </a:tc>
              </a:tr>
            </a:tbl>
          </a:graphicData>
        </a:graphic>
      </p:graphicFrame>
      <p:sp>
        <p:nvSpPr>
          <p:cNvPr id="9" name="Rectangle 2"/>
          <p:cNvSpPr>
            <a:spLocks noChangeArrowheads="1"/>
          </p:cNvSpPr>
          <p:nvPr/>
        </p:nvSpPr>
        <p:spPr bwMode="auto">
          <a:xfrm>
            <a:off x="699596" y="748752"/>
            <a:ext cx="832222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GB" altLang="en-US" b="1" dirty="0">
                <a:latin typeface="Calibri" panose="020F0502020204030204" pitchFamily="34" charset="0"/>
                <a:ea typeface="Times New Roman" panose="02020603050405020304" pitchFamily="18" charset="0"/>
              </a:rPr>
              <a:t>Name:</a:t>
            </a:r>
            <a:endParaRPr lang="en-GB" altLang="en-US" dirty="0"/>
          </a:p>
          <a:p>
            <a:pPr eaLnBrk="0" fontAlgn="base" hangingPunct="0">
              <a:spcBef>
                <a:spcPct val="0"/>
              </a:spcBef>
              <a:spcAft>
                <a:spcPct val="0"/>
              </a:spcAft>
            </a:pPr>
            <a:r>
              <a:rPr lang="en-GB" altLang="en-US" b="1" dirty="0">
                <a:latin typeface="Calibri" panose="020F0502020204030204" pitchFamily="34" charset="0"/>
                <a:ea typeface="Times New Roman" panose="02020603050405020304" pitchFamily="18" charset="0"/>
              </a:rPr>
              <a:t>Paper 1:				Paper 2:	Overall:		%</a:t>
            </a:r>
            <a:endParaRPr lang="en-GB" altLang="en-US" dirty="0"/>
          </a:p>
          <a:p>
            <a:pPr eaLnBrk="0" fontAlgn="base" hangingPunct="0">
              <a:spcBef>
                <a:spcPct val="0"/>
              </a:spcBef>
              <a:spcAft>
                <a:spcPct val="0"/>
              </a:spcAft>
            </a:pPr>
            <a:r>
              <a:rPr lang="en-GB" altLang="en-US" b="1" u="sng" dirty="0">
                <a:latin typeface="Calibri" panose="020F0502020204030204" pitchFamily="34" charset="0"/>
                <a:ea typeface="Times New Roman" panose="02020603050405020304" pitchFamily="18" charset="0"/>
              </a:rPr>
              <a:t>S3 October Test – N5 Paper 1</a:t>
            </a:r>
            <a:endParaRPr lang="en-GB" altLang="en-US" dirty="0"/>
          </a:p>
          <a:p>
            <a:pPr eaLnBrk="0" fontAlgn="base" hangingPunct="0">
              <a:spcBef>
                <a:spcPct val="0"/>
              </a:spcBef>
              <a:spcAft>
                <a:spcPct val="0"/>
              </a:spcAft>
            </a:pPr>
            <a:endParaRPr lang="en-GB" altLang="en-US" sz="1350" dirty="0">
              <a:latin typeface="Arial" panose="020B0604020202020204" pitchFamily="34" charset="0"/>
            </a:endParaRPr>
          </a:p>
        </p:txBody>
      </p:sp>
    </p:spTree>
    <p:extLst>
      <p:ext uri="{BB962C8B-B14F-4D97-AF65-F5344CB8AC3E}">
        <p14:creationId xmlns:p14="http://schemas.microsoft.com/office/powerpoint/2010/main" val="327550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3909" y="857250"/>
            <a:ext cx="8146833" cy="5829300"/>
          </a:xfrm>
          <a:prstGeom prst="rect">
            <a:avLst/>
          </a:prstGeom>
        </p:spPr>
      </p:pic>
    </p:spTree>
    <p:extLst>
      <p:ext uri="{BB962C8B-B14F-4D97-AF65-F5344CB8AC3E}">
        <p14:creationId xmlns:p14="http://schemas.microsoft.com/office/powerpoint/2010/main" val="1604907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89962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3270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23582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4374" y="2055936"/>
            <a:ext cx="3695225" cy="287696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34620" y="1877118"/>
            <a:ext cx="3678260" cy="3234601"/>
          </a:xfrm>
          <a:prstGeom prst="rect">
            <a:avLst/>
          </a:prstGeom>
        </p:spPr>
      </p:pic>
    </p:spTree>
    <p:extLst>
      <p:ext uri="{BB962C8B-B14F-4D97-AF65-F5344CB8AC3E}">
        <p14:creationId xmlns:p14="http://schemas.microsoft.com/office/powerpoint/2010/main" val="2159673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4594" y="999140"/>
            <a:ext cx="8028589" cy="2123658"/>
          </a:xfrm>
          <a:prstGeom prst="rect">
            <a:avLst/>
          </a:prstGeom>
        </p:spPr>
        <p:txBody>
          <a:bodyPr wrap="square">
            <a:spAutoFit/>
          </a:bodyPr>
          <a:lstStyle/>
          <a:p>
            <a:r>
              <a:rPr lang="en-GB" sz="3300" dirty="0">
                <a:ln w="0"/>
                <a:effectLst>
                  <a:outerShdw blurRad="38100" dist="19050" dir="2700000" algn="tl" rotWithShape="0">
                    <a:schemeClr val="dk1">
                      <a:alpha val="40000"/>
                    </a:schemeClr>
                  </a:outerShdw>
                </a:effectLst>
                <a:latin typeface="Trebuchet MS" panose="020B0603020202020204" pitchFamily="34" charset="0"/>
                <a:ea typeface="Calibri" panose="020F0502020204030204" pitchFamily="34" charset="0"/>
                <a:cs typeface="Times New Roman" panose="02020603050405020304" pitchFamily="18" charset="0"/>
              </a:rPr>
              <a:t>‘You can please some of the people all of the time, you can please all of the people some of the time, but you can’t please all of the people all of the time’.</a:t>
            </a:r>
            <a:endParaRPr lang="en-GB" sz="3300" dirty="0">
              <a:ln w="0"/>
              <a:effectLst>
                <a:outerShdw blurRad="38100" dist="19050" dir="2700000" algn="tl" rotWithShape="0">
                  <a:schemeClr val="dk1">
                    <a:alpha val="40000"/>
                  </a:schemeClr>
                </a:outerShdw>
              </a:effectLst>
            </a:endParaRPr>
          </a:p>
        </p:txBody>
      </p:sp>
      <p:sp>
        <p:nvSpPr>
          <p:cNvPr id="5" name="Rectangle 4"/>
          <p:cNvSpPr/>
          <p:nvPr/>
        </p:nvSpPr>
        <p:spPr>
          <a:xfrm>
            <a:off x="5983014" y="3597928"/>
            <a:ext cx="2790497" cy="553998"/>
          </a:xfrm>
          <a:prstGeom prst="rect">
            <a:avLst/>
          </a:prstGeom>
        </p:spPr>
        <p:txBody>
          <a:bodyPr wrap="square">
            <a:spAutoFit/>
          </a:bodyPr>
          <a:lstStyle/>
          <a:p>
            <a:r>
              <a:rPr lang="en-GB" sz="3000" dirty="0">
                <a:latin typeface="Trebuchet MS" panose="020B0603020202020204" pitchFamily="34" charset="0"/>
                <a:ea typeface="Calibri" panose="020F0502020204030204" pitchFamily="34" charset="0"/>
                <a:cs typeface="Times New Roman" panose="02020603050405020304" pitchFamily="18" charset="0"/>
              </a:rPr>
              <a:t>John Lydgate </a:t>
            </a:r>
            <a:endParaRPr lang="en-GB" sz="3000" dirty="0"/>
          </a:p>
        </p:txBody>
      </p:sp>
    </p:spTree>
    <p:extLst>
      <p:ext uri="{BB962C8B-B14F-4D97-AF65-F5344CB8AC3E}">
        <p14:creationId xmlns:p14="http://schemas.microsoft.com/office/powerpoint/2010/main" val="3057190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 y="857250"/>
            <a:ext cx="8690741" cy="4939814"/>
          </a:xfrm>
          <a:prstGeom prst="rect">
            <a:avLst/>
          </a:prstGeom>
        </p:spPr>
        <p:txBody>
          <a:bodyPr wrap="square">
            <a:spAutoFit/>
          </a:bodyPr>
          <a:lstStyle/>
          <a:p>
            <a:r>
              <a:rPr lang="en-GB" sz="2250" dirty="0">
                <a:latin typeface="Calibri" panose="020F0502020204030204" pitchFamily="34" charset="0"/>
                <a:ea typeface="Times New Roman" panose="02020603050405020304" pitchFamily="18" charset="0"/>
                <a:cs typeface="Times New Roman" panose="02020603050405020304" pitchFamily="18" charset="0"/>
              </a:rPr>
              <a:t>I am hoping you can help please-following the recent Maths prelim, ***** has said she will have definitely failed as she found the 2nd paper extremely hard, with questions in it she didn't know where to begin.</a:t>
            </a:r>
          </a:p>
          <a:p>
            <a:r>
              <a:rPr lang="en-GB" sz="2250" dirty="0">
                <a:latin typeface="Calibri" panose="020F0502020204030204" pitchFamily="34" charset="0"/>
                <a:ea typeface="Times New Roman" panose="02020603050405020304" pitchFamily="18" charset="0"/>
                <a:cs typeface="Times New Roman" panose="02020603050405020304" pitchFamily="18" charset="0"/>
              </a:rPr>
              <a:t> </a:t>
            </a:r>
          </a:p>
          <a:p>
            <a:r>
              <a:rPr lang="en-GB" sz="2250" dirty="0">
                <a:latin typeface="Calibri" panose="020F0502020204030204" pitchFamily="34" charset="0"/>
                <a:ea typeface="Times New Roman" panose="02020603050405020304" pitchFamily="18" charset="0"/>
                <a:cs typeface="Times New Roman" panose="02020603050405020304" pitchFamily="18" charset="0"/>
              </a:rPr>
              <a:t>Would you be able to provide us with, say, 5 examples of the particular questions she didn't even attempt by tomorrow please? I believe the majority of the 2nd paper she couldn't do. </a:t>
            </a:r>
          </a:p>
          <a:p>
            <a:endParaRPr lang="en-GB" sz="2250" dirty="0">
              <a:latin typeface="Calibri" panose="020F0502020204030204" pitchFamily="34" charset="0"/>
              <a:ea typeface="Times New Roman" panose="02020603050405020304" pitchFamily="18" charset="0"/>
              <a:cs typeface="Times New Roman" panose="02020603050405020304" pitchFamily="18" charset="0"/>
            </a:endParaRPr>
          </a:p>
          <a:p>
            <a:r>
              <a:rPr lang="en-GB" sz="2250" dirty="0">
                <a:latin typeface="Calibri" panose="020F0502020204030204" pitchFamily="34" charset="0"/>
                <a:ea typeface="Times New Roman" panose="02020603050405020304" pitchFamily="18" charset="0"/>
                <a:cs typeface="Times New Roman" panose="02020603050405020304" pitchFamily="18" charset="0"/>
              </a:rPr>
              <a:t>***** now has a Maths tutor and I know he will be very keen to look at the  types of questions with her this weekend. </a:t>
            </a:r>
          </a:p>
          <a:p>
            <a:endParaRPr lang="en-GB" sz="2250" dirty="0">
              <a:latin typeface="Calibri" panose="020F0502020204030204" pitchFamily="34" charset="0"/>
              <a:ea typeface="Times New Roman" panose="02020603050405020304" pitchFamily="18" charset="0"/>
              <a:cs typeface="Times New Roman" panose="02020603050405020304" pitchFamily="18" charset="0"/>
            </a:endParaRPr>
          </a:p>
          <a:p>
            <a:r>
              <a:rPr lang="en-GB" sz="2250" dirty="0">
                <a:latin typeface="Calibri" panose="020F0502020204030204" pitchFamily="34" charset="0"/>
                <a:ea typeface="Times New Roman" panose="02020603050405020304" pitchFamily="18" charset="0"/>
                <a:cs typeface="Times New Roman" panose="02020603050405020304" pitchFamily="18" charset="0"/>
              </a:rPr>
              <a:t>***** will be in tomorrow for her Business prelim until 10.45 - perhaps you could give them to her after that.  Failing that, perhaps you could give them to her sister at some point during the day. </a:t>
            </a:r>
          </a:p>
        </p:txBody>
      </p:sp>
    </p:spTree>
    <p:extLst>
      <p:ext uri="{BB962C8B-B14F-4D97-AF65-F5344CB8AC3E}">
        <p14:creationId xmlns:p14="http://schemas.microsoft.com/office/powerpoint/2010/main" val="343050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itish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99131">
            <a:off x="-18074" y="1202438"/>
            <a:ext cx="2485542" cy="1516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k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206">
            <a:off x="6483652" y="1439712"/>
            <a:ext cx="2399345" cy="1349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ud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5527">
            <a:off x="157396" y="4479733"/>
            <a:ext cx="2175641" cy="1223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maz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74334">
            <a:off x="6931070" y="4266691"/>
            <a:ext cx="2175641" cy="14355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0552" y="3051093"/>
            <a:ext cx="36925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3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for british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99131">
            <a:off x="-18074" y="1202438"/>
            <a:ext cx="2485542" cy="1516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k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206">
            <a:off x="6483652" y="1439712"/>
            <a:ext cx="2399345" cy="1349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ud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5527">
            <a:off x="157396" y="4479733"/>
            <a:ext cx="2175641" cy="1223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maz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74334">
            <a:off x="6931070" y="4266691"/>
            <a:ext cx="2175641" cy="14355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rudential"/>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2307538" y="2372681"/>
            <a:ext cx="3984880" cy="169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274"/>
            <a:ext cx="9144000" cy="6858000"/>
          </a:xfrm>
          <a:prstGeom prst="rect">
            <a:avLst/>
          </a:prstGeom>
        </p:spPr>
      </p:pic>
    </p:spTree>
    <p:extLst>
      <p:ext uri="{BB962C8B-B14F-4D97-AF65-F5344CB8AC3E}">
        <p14:creationId xmlns:p14="http://schemas.microsoft.com/office/powerpoint/2010/main" val="121393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 y="857250"/>
            <a:ext cx="8690741" cy="4939814"/>
          </a:xfrm>
          <a:prstGeom prst="rect">
            <a:avLst/>
          </a:prstGeom>
        </p:spPr>
        <p:txBody>
          <a:bodyPr wrap="square">
            <a:spAutoFit/>
          </a:bodyPr>
          <a:lstStyle/>
          <a:p>
            <a:r>
              <a:rPr lang="en-GB" sz="2250" dirty="0">
                <a:latin typeface="Calibri" panose="020F0502020204030204" pitchFamily="34" charset="0"/>
                <a:ea typeface="Times New Roman" panose="02020603050405020304" pitchFamily="18" charset="0"/>
                <a:cs typeface="Times New Roman" panose="02020603050405020304" pitchFamily="18" charset="0"/>
              </a:rPr>
              <a:t>I am hoping you can help please-following the recent Maths prelim, ***** has said she will have definitely failed as she found the 2nd paper extremely hard, with questions in it she didn't know where to begin.</a:t>
            </a:r>
          </a:p>
          <a:p>
            <a:r>
              <a:rPr lang="en-GB" sz="2250" dirty="0">
                <a:latin typeface="Calibri" panose="020F0502020204030204" pitchFamily="34" charset="0"/>
                <a:ea typeface="Times New Roman" panose="02020603050405020304" pitchFamily="18" charset="0"/>
                <a:cs typeface="Times New Roman" panose="02020603050405020304" pitchFamily="18" charset="0"/>
              </a:rPr>
              <a:t> </a:t>
            </a:r>
          </a:p>
          <a:p>
            <a:r>
              <a:rPr lang="en-GB" sz="2250" dirty="0">
                <a:latin typeface="Calibri" panose="020F0502020204030204" pitchFamily="34" charset="0"/>
                <a:ea typeface="Times New Roman" panose="02020603050405020304" pitchFamily="18" charset="0"/>
                <a:cs typeface="Times New Roman" panose="02020603050405020304" pitchFamily="18" charset="0"/>
              </a:rPr>
              <a:t>Would you be able to provide us with, say, 5 examples of the particular questions she didn't even attempt by tomorrow please? I believe the majority of the 2nd paper she couldn't do. </a:t>
            </a:r>
          </a:p>
          <a:p>
            <a:endParaRPr lang="en-GB" sz="2250" dirty="0">
              <a:latin typeface="Calibri" panose="020F0502020204030204" pitchFamily="34" charset="0"/>
              <a:ea typeface="Times New Roman" panose="02020603050405020304" pitchFamily="18" charset="0"/>
              <a:cs typeface="Times New Roman" panose="02020603050405020304" pitchFamily="18" charset="0"/>
            </a:endParaRPr>
          </a:p>
          <a:p>
            <a:r>
              <a:rPr lang="en-GB" sz="2250" dirty="0">
                <a:latin typeface="Calibri" panose="020F0502020204030204" pitchFamily="34" charset="0"/>
                <a:ea typeface="Times New Roman" panose="02020603050405020304" pitchFamily="18" charset="0"/>
                <a:cs typeface="Times New Roman" panose="02020603050405020304" pitchFamily="18" charset="0"/>
              </a:rPr>
              <a:t>***** now has a Maths tutor and I know he will be very keen to look at the  types of questions with her this weekend. </a:t>
            </a:r>
          </a:p>
          <a:p>
            <a:endParaRPr lang="en-GB" sz="2250" dirty="0">
              <a:latin typeface="Calibri" panose="020F0502020204030204" pitchFamily="34" charset="0"/>
              <a:ea typeface="Times New Roman" panose="02020603050405020304" pitchFamily="18" charset="0"/>
              <a:cs typeface="Times New Roman" panose="02020603050405020304" pitchFamily="18" charset="0"/>
            </a:endParaRPr>
          </a:p>
          <a:p>
            <a:r>
              <a:rPr lang="en-GB" sz="2250" dirty="0">
                <a:latin typeface="Calibri" panose="020F0502020204030204" pitchFamily="34" charset="0"/>
                <a:ea typeface="Times New Roman" panose="02020603050405020304" pitchFamily="18" charset="0"/>
                <a:cs typeface="Times New Roman" panose="02020603050405020304" pitchFamily="18" charset="0"/>
              </a:rPr>
              <a:t>***** will be in tomorrow for her Business prelim until 10.45 - perhaps you could give them to her after that.  Failing that, perhaps you could give them to her sister at some point during the day. </a:t>
            </a:r>
          </a:p>
        </p:txBody>
      </p:sp>
    </p:spTree>
    <p:extLst>
      <p:ext uri="{BB962C8B-B14F-4D97-AF65-F5344CB8AC3E}">
        <p14:creationId xmlns:p14="http://schemas.microsoft.com/office/powerpoint/2010/main" val="1401960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81303" y="1092494"/>
            <a:ext cx="8734097" cy="4039567"/>
          </a:xfrm>
          <a:prstGeom prst="rect">
            <a:avLst/>
          </a:prstGeom>
        </p:spPr>
        <p:txBody>
          <a:bodyPr wrap="square">
            <a:spAutoFit/>
          </a:bodyPr>
          <a:lstStyle/>
          <a:p>
            <a:pPr algn="ctr">
              <a:tabLst>
                <a:tab pos="3343275" algn="l"/>
              </a:tabLst>
            </a:pPr>
            <a:r>
              <a:rPr lang="en-GB" sz="1350" b="1" i="1" u="sng" dirty="0">
                <a:latin typeface="Trebuchet MS" panose="020B0603020202020204" pitchFamily="34" charset="0"/>
                <a:ea typeface="Times New Roman" panose="02020603050405020304" pitchFamily="18" charset="0"/>
              </a:rPr>
              <a:t>Evaluation of the Mathematics Department at Hamilton College</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lgn="just">
              <a:tabLst>
                <a:tab pos="3343275" algn="l"/>
              </a:tabLst>
            </a:pPr>
            <a:r>
              <a:rPr lang="en-GB" sz="1350" dirty="0">
                <a:latin typeface="Trebuchet MS" panose="020B0603020202020204" pitchFamily="34" charset="0"/>
                <a:ea typeface="Times New Roman" panose="02020603050405020304" pitchFamily="18" charset="0"/>
              </a:rPr>
              <a:t>Please take time to complete this evaluation form thoughtfully with your son/daughter.  </a:t>
            </a:r>
            <a:endParaRPr lang="en-GB" sz="1500" dirty="0">
              <a:latin typeface="Times New Roman" panose="02020603050405020304" pitchFamily="18" charset="0"/>
              <a:ea typeface="Times New Roman" panose="02020603050405020304" pitchFamily="18" charset="0"/>
            </a:endParaRPr>
          </a:p>
          <a:p>
            <a:pPr algn="just">
              <a:tabLst>
                <a:tab pos="3343275" algn="l"/>
              </a:tabLst>
            </a:pPr>
            <a:r>
              <a:rPr lang="en-GB" sz="1350" dirty="0">
                <a:latin typeface="Trebuchet MS" panose="020B0603020202020204" pitchFamily="34" charset="0"/>
                <a:ea typeface="Times New Roman" panose="02020603050405020304" pitchFamily="18" charset="0"/>
              </a:rPr>
              <a:t>The responses will be discussed by the department and will be used to assist in improving learning and teaching.</a:t>
            </a:r>
            <a:endParaRPr lang="en-GB" sz="1500" dirty="0">
              <a:latin typeface="Times New Roman" panose="02020603050405020304" pitchFamily="18" charset="0"/>
              <a:ea typeface="Times New Roman" panose="02020603050405020304" pitchFamily="18" charset="0"/>
            </a:endParaRPr>
          </a:p>
          <a:p>
            <a:pPr algn="just">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lgn="just">
              <a:tabLst>
                <a:tab pos="3343275" algn="l"/>
              </a:tabLst>
            </a:pPr>
            <a:r>
              <a:rPr lang="en-GB" sz="1350" dirty="0">
                <a:latin typeface="Trebuchet MS" panose="020B0603020202020204" pitchFamily="34" charset="0"/>
                <a:ea typeface="Times New Roman" panose="02020603050405020304" pitchFamily="18" charset="0"/>
              </a:rPr>
              <a:t>The form relates to last year’s </a:t>
            </a:r>
            <a:r>
              <a:rPr lang="en-GB" sz="1350" dirty="0" smtClean="0">
                <a:latin typeface="Trebuchet MS" panose="020B0603020202020204" pitchFamily="34" charset="0"/>
                <a:ea typeface="Times New Roman" panose="02020603050405020304" pitchFamily="18" charset="0"/>
              </a:rPr>
              <a:t>****** Maths </a:t>
            </a:r>
            <a:r>
              <a:rPr lang="en-GB" sz="1350" dirty="0">
                <a:latin typeface="Trebuchet MS" panose="020B0603020202020204" pitchFamily="34" charset="0"/>
                <a:ea typeface="Times New Roman" panose="02020603050405020304" pitchFamily="18" charset="0"/>
              </a:rPr>
              <a:t>performance, with the questions </a:t>
            </a:r>
            <a:r>
              <a:rPr lang="en-GB" sz="1350" i="1" dirty="0">
                <a:latin typeface="Trebuchet MS" panose="020B0603020202020204" pitchFamily="34" charset="0"/>
                <a:ea typeface="Times New Roman" panose="02020603050405020304" pitchFamily="18" charset="0"/>
              </a:rPr>
              <a:t>pertaining solely to the </a:t>
            </a:r>
            <a:r>
              <a:rPr lang="en-GB" sz="1350" i="1" dirty="0" smtClean="0">
                <a:latin typeface="Trebuchet MS" panose="020B0603020202020204" pitchFamily="34" charset="0"/>
                <a:ea typeface="Times New Roman" panose="02020603050405020304" pitchFamily="18" charset="0"/>
              </a:rPr>
              <a:t>Maths </a:t>
            </a:r>
            <a:r>
              <a:rPr lang="en-GB" sz="1350" i="1" dirty="0">
                <a:latin typeface="Trebuchet MS" panose="020B0603020202020204" pitchFamily="34" charset="0"/>
                <a:ea typeface="Times New Roman" panose="02020603050405020304" pitchFamily="18" charset="0"/>
              </a:rPr>
              <a:t>department</a:t>
            </a:r>
            <a:r>
              <a:rPr lang="en-GB" sz="1350" dirty="0">
                <a:latin typeface="Trebuchet MS" panose="020B0603020202020204" pitchFamily="34" charset="0"/>
                <a:ea typeface="Times New Roman" panose="02020603050405020304" pitchFamily="18" charset="0"/>
              </a:rPr>
              <a:t> and the Higher maths result achieved by your son/daughter.</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S5 Maths Teacher: </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(Please circle the correct responses here and elsewhere on this form)	</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Student: 	Male 	  /   Female     </a:t>
            </a:r>
            <a:r>
              <a:rPr lang="en-GB" sz="1350" dirty="0" smtClean="0">
                <a:latin typeface="Trebuchet MS" panose="020B0603020202020204" pitchFamily="34" charset="0"/>
                <a:ea typeface="Times New Roman" panose="02020603050405020304" pitchFamily="18" charset="0"/>
              </a:rPr>
              <a:t>		5A</a:t>
            </a:r>
            <a:r>
              <a:rPr lang="en-GB" sz="1350" dirty="0">
                <a:latin typeface="Trebuchet MS" panose="020B0603020202020204" pitchFamily="34" charset="0"/>
                <a:ea typeface="Times New Roman" panose="02020603050405020304" pitchFamily="18" charset="0"/>
              </a:rPr>
              <a:t>	</a:t>
            </a:r>
            <a:r>
              <a:rPr lang="en-GB" sz="1350" dirty="0" smtClean="0">
                <a:latin typeface="Trebuchet MS" panose="020B0603020202020204" pitchFamily="34" charset="0"/>
                <a:ea typeface="Times New Roman" panose="02020603050405020304" pitchFamily="18" charset="0"/>
              </a:rPr>
              <a:t>5B          </a:t>
            </a:r>
            <a:r>
              <a:rPr lang="en-GB" sz="1350" dirty="0">
                <a:latin typeface="Trebuchet MS" panose="020B0603020202020204" pitchFamily="34" charset="0"/>
                <a:ea typeface="Times New Roman" panose="02020603050405020304" pitchFamily="18" charset="0"/>
              </a:rPr>
              <a:t>5C          5D       </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286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24203" y="1243646"/>
            <a:ext cx="7906406" cy="2585323"/>
          </a:xfrm>
          <a:prstGeom prst="rect">
            <a:avLst/>
          </a:prstGeom>
        </p:spPr>
        <p:txBody>
          <a:bodyPr wrap="square">
            <a:spAutoFit/>
          </a:bodyPr>
          <a:lstStyle/>
          <a:p>
            <a:pPr>
              <a:tabLst>
                <a:tab pos="3343275" algn="l"/>
              </a:tabLst>
            </a:pPr>
            <a:r>
              <a:rPr lang="en-GB" sz="1350" b="1" dirty="0">
                <a:latin typeface="Trebuchet MS" panose="020B0603020202020204" pitchFamily="34" charset="0"/>
                <a:ea typeface="Times New Roman" panose="02020603050405020304" pitchFamily="18" charset="0"/>
              </a:rPr>
              <a:t>Section A – Final SQA Examination Performance</a:t>
            </a:r>
            <a:endParaRPr lang="en-GB" sz="1500" dirty="0">
              <a:latin typeface="Times New Roman" panose="02020603050405020304" pitchFamily="18" charset="0"/>
              <a:ea typeface="Times New Roman" panose="02020603050405020304" pitchFamily="18" charset="0"/>
            </a:endParaRPr>
          </a:p>
          <a:p>
            <a:pPr>
              <a:tabLst>
                <a:tab pos="32575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Lst>
            </a:pPr>
            <a:r>
              <a:rPr lang="en-GB" sz="1350" dirty="0">
                <a:latin typeface="Trebuchet MS" panose="020B0603020202020204" pitchFamily="34" charset="0"/>
                <a:ea typeface="Times New Roman" panose="02020603050405020304" pitchFamily="18" charset="0"/>
              </a:rPr>
              <a:t>Please rate the following statements:	 			</a:t>
            </a:r>
            <a:r>
              <a:rPr lang="en-GB" sz="1350" dirty="0" smtClean="0">
                <a:latin typeface="Trebuchet MS" panose="020B0603020202020204" pitchFamily="34" charset="0"/>
                <a:ea typeface="Times New Roman" panose="02020603050405020304" pitchFamily="18" charset="0"/>
              </a:rPr>
              <a:t>low           </a:t>
            </a:r>
            <a:r>
              <a:rPr lang="en-GB" sz="1350" dirty="0">
                <a:latin typeface="Trebuchet MS" panose="020B0603020202020204" pitchFamily="34" charset="0"/>
                <a:ea typeface="Times New Roman" panose="02020603050405020304" pitchFamily="18" charset="0"/>
                <a:sym typeface="Wingdings" panose="05000000000000000000" pitchFamily="2" charset="2"/>
              </a:rPr>
              <a:t></a:t>
            </a:r>
            <a:r>
              <a:rPr lang="en-GB" sz="1350" dirty="0">
                <a:latin typeface="Trebuchet MS" panose="020B0603020202020204" pitchFamily="34" charset="0"/>
                <a:ea typeface="Times New Roman" panose="02020603050405020304" pitchFamily="18" charset="0"/>
              </a:rPr>
              <a:t>         high</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My son/daughter performed as well as he/she could in their exam 	1     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My son/daughter achieved what they wanted with their final result	1     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Overall my son/daughter was happy with their final SQA </a:t>
            </a:r>
            <a:r>
              <a:rPr lang="en-GB" sz="1350" dirty="0" smtClean="0">
                <a:latin typeface="Trebuchet MS" panose="020B0603020202020204" pitchFamily="34" charset="0"/>
                <a:ea typeface="Times New Roman" panose="02020603050405020304" pitchFamily="18" charset="0"/>
              </a:rPr>
              <a:t>Maths </a:t>
            </a:r>
            <a:r>
              <a:rPr lang="en-GB" sz="1350" dirty="0">
                <a:latin typeface="Trebuchet MS" panose="020B0603020202020204" pitchFamily="34" charset="0"/>
                <a:ea typeface="Times New Roman" panose="02020603050405020304" pitchFamily="18" charset="0"/>
              </a:rPr>
              <a:t>result	1     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b="1"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266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36483" y="1647195"/>
            <a:ext cx="8265073" cy="3624069"/>
          </a:xfrm>
          <a:prstGeom prst="rect">
            <a:avLst/>
          </a:prstGeom>
        </p:spPr>
        <p:txBody>
          <a:bodyPr wrap="square">
            <a:spAutoFit/>
          </a:bodyPr>
          <a:lstStyle/>
          <a:p>
            <a:pPr>
              <a:tabLst>
                <a:tab pos="3343275" algn="l"/>
              </a:tabLst>
            </a:pPr>
            <a:r>
              <a:rPr lang="en-GB" sz="1350" b="1" dirty="0">
                <a:latin typeface="Trebuchet MS" panose="020B0603020202020204" pitchFamily="34" charset="0"/>
                <a:ea typeface="Times New Roman" panose="02020603050405020304" pitchFamily="18" charset="0"/>
              </a:rPr>
              <a:t>Section B – Departmental Teaching</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Lst>
            </a:pPr>
            <a:r>
              <a:rPr lang="en-GB" sz="1350" dirty="0">
                <a:latin typeface="Trebuchet MS" panose="020B0603020202020204" pitchFamily="34" charset="0"/>
                <a:ea typeface="Times New Roman" panose="02020603050405020304" pitchFamily="18" charset="0"/>
              </a:rPr>
              <a:t>Please rate the following statements	  			</a:t>
            </a:r>
            <a:r>
              <a:rPr lang="en-GB" sz="1350" dirty="0" smtClean="0">
                <a:latin typeface="Trebuchet MS" panose="020B0603020202020204" pitchFamily="34" charset="0"/>
                <a:ea typeface="Times New Roman" panose="02020603050405020304" pitchFamily="18" charset="0"/>
              </a:rPr>
              <a:t> </a:t>
            </a:r>
            <a:r>
              <a:rPr lang="en-GB" sz="1350" dirty="0">
                <a:latin typeface="Trebuchet MS" panose="020B0603020202020204" pitchFamily="34" charset="0"/>
                <a:ea typeface="Times New Roman" panose="02020603050405020304" pitchFamily="18" charset="0"/>
              </a:rPr>
              <a:t>low           </a:t>
            </a:r>
            <a:r>
              <a:rPr lang="en-GB" sz="1350" dirty="0">
                <a:latin typeface="Trebuchet MS" panose="020B0603020202020204" pitchFamily="34" charset="0"/>
                <a:ea typeface="Times New Roman" panose="02020603050405020304" pitchFamily="18" charset="0"/>
                <a:sym typeface="Wingdings" panose="05000000000000000000" pitchFamily="2" charset="2"/>
              </a:rPr>
              <a:t></a:t>
            </a:r>
            <a:r>
              <a:rPr lang="en-GB" sz="1350" dirty="0">
                <a:latin typeface="Trebuchet MS" panose="020B0603020202020204" pitchFamily="34" charset="0"/>
                <a:ea typeface="Times New Roman" panose="02020603050405020304" pitchFamily="18" charset="0"/>
              </a:rPr>
              <a:t>         high</a:t>
            </a:r>
            <a:endParaRPr lang="en-GB" sz="1500" dirty="0">
              <a:latin typeface="Times New Roman" panose="02020603050405020304" pitchFamily="18" charset="0"/>
              <a:ea typeface="Times New Roman" panose="02020603050405020304" pitchFamily="18" charset="0"/>
            </a:endParaRPr>
          </a:p>
          <a:p>
            <a:pPr>
              <a:tabLst>
                <a:tab pos="32575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My son/daughter was pleased with their </a:t>
            </a:r>
            <a:r>
              <a:rPr lang="en-GB" sz="1350" dirty="0" smtClean="0">
                <a:latin typeface="Trebuchet MS" panose="020B0603020202020204" pitchFamily="34" charset="0"/>
                <a:ea typeface="Times New Roman" panose="02020603050405020304" pitchFamily="18" charset="0"/>
              </a:rPr>
              <a:t>Maths </a:t>
            </a:r>
            <a:r>
              <a:rPr lang="en-GB" sz="1350" dirty="0">
                <a:latin typeface="Trebuchet MS" panose="020B0603020202020204" pitchFamily="34" charset="0"/>
                <a:ea typeface="Times New Roman" panose="02020603050405020304" pitchFamily="18" charset="0"/>
              </a:rPr>
              <a:t>teacher	  		1     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My son/daughter had time to revise at the end of the course	</a:t>
            </a:r>
            <a:r>
              <a:rPr lang="en-GB" sz="1350" dirty="0" smtClean="0">
                <a:latin typeface="Trebuchet MS" panose="020B0603020202020204" pitchFamily="34" charset="0"/>
                <a:ea typeface="Times New Roman" panose="02020603050405020304" pitchFamily="18" charset="0"/>
              </a:rPr>
              <a:t>1     </a:t>
            </a:r>
            <a:r>
              <a:rPr lang="en-GB" sz="1350" dirty="0">
                <a:latin typeface="Trebuchet MS" panose="020B0603020202020204" pitchFamily="34" charset="0"/>
                <a:ea typeface="Times New Roman" panose="02020603050405020304" pitchFamily="18" charset="0"/>
              </a:rPr>
              <a:t>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The course was well taught	  						1     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My son/daughter felt all topics were sufficiently covered	    	1     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The prelim gave my son/daughter a useful guide to the final exam	1     2     3     4     5     6</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My son/daughter was given the chance of extra assistance if required	1     2     3     4     5     6</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Overall my son/daughter’s experience last year was a positive one	1     2     3     4     5     6</a:t>
            </a:r>
            <a:endParaRPr lang="en-GB"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9066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3714" y="857250"/>
            <a:ext cx="8714390" cy="4870564"/>
          </a:xfrm>
          <a:prstGeom prst="rect">
            <a:avLst/>
          </a:prstGeom>
        </p:spPr>
        <p:txBody>
          <a:bodyPr wrap="square">
            <a:spAutoFit/>
          </a:bodyPr>
          <a:lstStyle/>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Section C</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257550" algn="l"/>
                <a:tab pos="3514725" algn="l"/>
                <a:tab pos="3771900" algn="l"/>
                <a:tab pos="4029075" algn="l"/>
                <a:tab pos="4286250" algn="l"/>
              </a:tabLst>
            </a:pPr>
            <a:r>
              <a:rPr lang="en-GB" sz="1350" dirty="0">
                <a:latin typeface="Trebuchet MS" panose="020B0603020202020204" pitchFamily="34" charset="0"/>
                <a:ea typeface="Times New Roman" panose="02020603050405020304" pitchFamily="18" charset="0"/>
              </a:rPr>
              <a:t>Please give suggestions for future improvement within the </a:t>
            </a:r>
            <a:r>
              <a:rPr lang="en-GB" sz="1350" dirty="0" smtClean="0">
                <a:latin typeface="Trebuchet MS" panose="020B0603020202020204" pitchFamily="34" charset="0"/>
                <a:ea typeface="Times New Roman" panose="02020603050405020304" pitchFamily="18" charset="0"/>
              </a:rPr>
              <a:t>Maths </a:t>
            </a:r>
            <a:r>
              <a:rPr lang="en-GB" sz="1350" dirty="0">
                <a:latin typeface="Trebuchet MS" panose="020B0603020202020204" pitchFamily="34" charset="0"/>
                <a:ea typeface="Times New Roman" panose="02020603050405020304" pitchFamily="18" charset="0"/>
              </a:rPr>
              <a:t>department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Completed forms can be handed in to the front office or given to any member of the </a:t>
            </a:r>
            <a:r>
              <a:rPr lang="en-GB" sz="1350" dirty="0" smtClean="0">
                <a:latin typeface="Trebuchet MS" panose="020B0603020202020204" pitchFamily="34" charset="0"/>
                <a:ea typeface="Times New Roman" panose="02020603050405020304" pitchFamily="18" charset="0"/>
              </a:rPr>
              <a:t>Maths </a:t>
            </a:r>
            <a:r>
              <a:rPr lang="en-GB" sz="1350" dirty="0">
                <a:latin typeface="Trebuchet MS" panose="020B0603020202020204" pitchFamily="34" charset="0"/>
                <a:ea typeface="Times New Roman" panose="02020603050405020304" pitchFamily="18" charset="0"/>
              </a:rPr>
              <a:t>department.</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Closing date for returns is Wednesday </a:t>
            </a:r>
            <a:r>
              <a:rPr lang="en-GB" sz="1350" dirty="0" smtClean="0">
                <a:latin typeface="Trebuchet MS" panose="020B0603020202020204" pitchFamily="34" charset="0"/>
                <a:ea typeface="Times New Roman" panose="02020603050405020304" pitchFamily="18" charset="0"/>
              </a:rPr>
              <a:t>xxxxxx</a:t>
            </a:r>
            <a:endParaRPr lang="en-GB" sz="1500" dirty="0">
              <a:latin typeface="Times New Roman" panose="02020603050405020304" pitchFamily="18" charset="0"/>
              <a:ea typeface="Times New Roman" panose="02020603050405020304" pitchFamily="18" charset="0"/>
            </a:endParaRPr>
          </a:p>
          <a:p>
            <a:pPr>
              <a:tabLst>
                <a:tab pos="3343275" algn="l"/>
              </a:tabLst>
            </a:pPr>
            <a:r>
              <a:rPr lang="en-GB" sz="1350" dirty="0">
                <a:latin typeface="Trebuchet MS" panose="020B0603020202020204" pitchFamily="34" charset="0"/>
                <a:ea typeface="Times New Roman" panose="02020603050405020304" pitchFamily="18" charset="0"/>
              </a:rPr>
              <a:t> </a:t>
            </a:r>
            <a:endParaRPr lang="en-GB"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9907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760855"/>
            <a:ext cx="9144000" cy="5262979"/>
          </a:xfrm>
          <a:prstGeom prst="rect">
            <a:avLst/>
          </a:prstGeom>
        </p:spPr>
        <p:txBody>
          <a:bodyPr wrap="square">
            <a:spAutoFit/>
          </a:bodyPr>
          <a:lstStyle/>
          <a:p>
            <a:r>
              <a:rPr lang="en-GB" sz="1500" b="1" dirty="0">
                <a:latin typeface="Trebuchet MS" panose="020B0603020202020204" pitchFamily="34" charset="0"/>
                <a:ea typeface="Times New Roman" panose="02020603050405020304" pitchFamily="18" charset="0"/>
              </a:rPr>
              <a:t>Name: </a:t>
            </a:r>
            <a:r>
              <a:rPr lang="en-GB" sz="1500" dirty="0">
                <a:latin typeface="Times New Roman" panose="02020603050405020304" pitchFamily="18" charset="0"/>
                <a:ea typeface="Times New Roman" panose="02020603050405020304" pitchFamily="18" charset="0"/>
              </a:rPr>
              <a:t>					</a:t>
            </a:r>
            <a:r>
              <a:rPr lang="en-GB" sz="1500" b="1" dirty="0">
                <a:latin typeface="Trebuchet MS" panose="020B0603020202020204" pitchFamily="34" charset="0"/>
                <a:ea typeface="Times New Roman" panose="02020603050405020304" pitchFamily="18" charset="0"/>
              </a:rPr>
              <a:t>S1 Maths – October Test</a:t>
            </a:r>
            <a:endParaRPr lang="en-GB" sz="1500" dirty="0">
              <a:latin typeface="Times New Roman" panose="02020603050405020304" pitchFamily="18" charset="0"/>
              <a:ea typeface="Times New Roman" panose="02020603050405020304" pitchFamily="18" charset="0"/>
            </a:endParaRPr>
          </a:p>
          <a:p>
            <a:r>
              <a:rPr lang="en-GB" sz="1500" b="1" dirty="0">
                <a:latin typeface="Trebuchet MS" panose="020B0603020202020204" pitchFamily="34" charset="0"/>
                <a:ea typeface="Times New Roman" panose="02020603050405020304" pitchFamily="18" charset="0"/>
              </a:rPr>
              <a:t>Paper 1 (non-calculator)</a:t>
            </a:r>
            <a:endParaRPr lang="en-GB" sz="15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Outcome 1:	</a:t>
            </a:r>
            <a:r>
              <a:rPr lang="en-GB" sz="1350" dirty="0" smtClean="0">
                <a:latin typeface="Trebuchet MS" panose="020B0603020202020204" pitchFamily="34" charset="0"/>
                <a:ea typeface="Times New Roman" panose="02020603050405020304" pitchFamily="18" charset="0"/>
              </a:rPr>
              <a:t>	/</a:t>
            </a:r>
            <a:r>
              <a:rPr lang="en-GB" sz="1350" dirty="0">
                <a:latin typeface="Trebuchet MS" panose="020B0603020202020204" pitchFamily="34" charset="0"/>
                <a:ea typeface="Times New Roman" panose="02020603050405020304" pitchFamily="18" charset="0"/>
              </a:rPr>
              <a:t>10</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Outcome 2</a:t>
            </a:r>
            <a:r>
              <a:rPr lang="en-GB" sz="1350" dirty="0" smtClean="0">
                <a:latin typeface="Trebuchet MS" panose="020B0603020202020204" pitchFamily="34" charset="0"/>
                <a:ea typeface="Times New Roman" panose="02020603050405020304" pitchFamily="18" charset="0"/>
              </a:rPr>
              <a:t>:	</a:t>
            </a:r>
            <a:r>
              <a:rPr lang="en-GB" sz="1350" dirty="0">
                <a:latin typeface="Trebuchet MS" panose="020B0603020202020204" pitchFamily="34" charset="0"/>
                <a:ea typeface="Times New Roman" panose="02020603050405020304" pitchFamily="18" charset="0"/>
              </a:rPr>
              <a:t>	/20</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Outcome 3:   	/10</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Total:		/40			% </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350" b="1" dirty="0">
                <a:latin typeface="Trebuchet MS" panose="020B0603020202020204" pitchFamily="34" charset="0"/>
                <a:ea typeface="Times New Roman" panose="02020603050405020304" pitchFamily="18" charset="0"/>
              </a:rPr>
              <a:t>Paper 2 (calculator)</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Outcome 1</a:t>
            </a:r>
            <a:r>
              <a:rPr lang="en-GB" sz="1350" dirty="0" smtClean="0">
                <a:latin typeface="Trebuchet MS" panose="020B0603020202020204" pitchFamily="34" charset="0"/>
                <a:ea typeface="Times New Roman" panose="02020603050405020304" pitchFamily="18" charset="0"/>
              </a:rPr>
              <a:t>:	</a:t>
            </a:r>
            <a:r>
              <a:rPr lang="en-GB" sz="1350" dirty="0">
                <a:latin typeface="Trebuchet MS" panose="020B0603020202020204" pitchFamily="34" charset="0"/>
                <a:ea typeface="Times New Roman" panose="02020603050405020304" pitchFamily="18" charset="0"/>
              </a:rPr>
              <a:t>	/10</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Outcome 2</a:t>
            </a:r>
            <a:r>
              <a:rPr lang="en-GB" sz="1350" dirty="0" smtClean="0">
                <a:latin typeface="Trebuchet MS" panose="020B0603020202020204" pitchFamily="34" charset="0"/>
                <a:ea typeface="Times New Roman" panose="02020603050405020304" pitchFamily="18" charset="0"/>
              </a:rPr>
              <a:t>:	</a:t>
            </a:r>
            <a:r>
              <a:rPr lang="en-GB" sz="1350" dirty="0">
                <a:latin typeface="Trebuchet MS" panose="020B0603020202020204" pitchFamily="34" charset="0"/>
                <a:ea typeface="Times New Roman" panose="02020603050405020304" pitchFamily="18" charset="0"/>
              </a:rPr>
              <a:t>	/20</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Outcome 3:	</a:t>
            </a:r>
            <a:r>
              <a:rPr lang="en-GB" sz="1350" dirty="0" smtClean="0">
                <a:latin typeface="Trebuchet MS" panose="020B0603020202020204" pitchFamily="34" charset="0"/>
                <a:ea typeface="Times New Roman" panose="02020603050405020304" pitchFamily="18" charset="0"/>
              </a:rPr>
              <a:t>	/</a:t>
            </a:r>
            <a:r>
              <a:rPr lang="en-GB" sz="1350" dirty="0">
                <a:latin typeface="Trebuchet MS" panose="020B0603020202020204" pitchFamily="34" charset="0"/>
                <a:ea typeface="Times New Roman" panose="02020603050405020304" pitchFamily="18" charset="0"/>
              </a:rPr>
              <a:t>10</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Total:		/40			%	</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350" b="1" dirty="0">
                <a:latin typeface="Trebuchet MS" panose="020B0603020202020204" pitchFamily="34" charset="0"/>
                <a:ea typeface="Times New Roman" panose="02020603050405020304" pitchFamily="18" charset="0"/>
              </a:rPr>
              <a:t>Overall Score	</a:t>
            </a:r>
            <a:r>
              <a:rPr lang="en-GB" sz="1350" dirty="0" smtClean="0">
                <a:latin typeface="Trebuchet MS" panose="020B0603020202020204" pitchFamily="34" charset="0"/>
                <a:ea typeface="Times New Roman" panose="02020603050405020304" pitchFamily="18" charset="0"/>
              </a:rPr>
              <a:t>/</a:t>
            </a:r>
            <a:r>
              <a:rPr lang="en-GB" sz="1350" dirty="0">
                <a:latin typeface="Trebuchet MS" panose="020B0603020202020204" pitchFamily="34" charset="0"/>
                <a:ea typeface="Times New Roman" panose="02020603050405020304" pitchFamily="18" charset="0"/>
              </a:rPr>
              <a:t>80	</a:t>
            </a:r>
            <a:r>
              <a:rPr lang="en-GB" sz="1350" dirty="0" smtClean="0">
                <a:latin typeface="Trebuchet MS" panose="020B0603020202020204" pitchFamily="34" charset="0"/>
                <a:ea typeface="Times New Roman" panose="02020603050405020304" pitchFamily="18" charset="0"/>
              </a:rPr>
              <a:t>	</a:t>
            </a:r>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200" dirty="0">
                <a:latin typeface="Trebuchet MS" panose="020B0603020202020204" pitchFamily="34" charset="0"/>
                <a:ea typeface="Times New Roman" panose="02020603050405020304" pitchFamily="18" charset="0"/>
              </a:rPr>
              <a:t>The exam papers are split into three outcomes with each section becoming more difficult.  Outcomes 2 and 3 contain more questions that involve applying mathematical knowledge.</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Areas that I need to revise/Mistakes I made:</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200" dirty="0">
                <a:latin typeface="Trebuchet MS" panose="020B0603020202020204" pitchFamily="34" charset="0"/>
                <a:ea typeface="Times New Roman" panose="02020603050405020304" pitchFamily="18" charset="0"/>
              </a:rPr>
              <a:t>See attached sheet which pupils should have highlighted questions to revisit</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Parent’s Signature:</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r>
              <a:rPr lang="en-GB" sz="1350" dirty="0">
                <a:latin typeface="Trebuchet MS" panose="020B0603020202020204" pitchFamily="34" charset="0"/>
                <a:ea typeface="Times New Roman" panose="02020603050405020304" pitchFamily="18" charset="0"/>
              </a:rPr>
              <a:t>Please feel free to comment</a:t>
            </a:r>
            <a:endParaRPr lang="en-GB"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2896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TotalTime>
  <Words>315</Words>
  <Application>Microsoft Office PowerPoint</Application>
  <PresentationFormat>On-screen Show (4:3)</PresentationFormat>
  <Paragraphs>174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Hamilton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Shields</dc:creator>
  <cp:lastModifiedBy>Stuart Welsh</cp:lastModifiedBy>
  <cp:revision>24</cp:revision>
  <cp:lastPrinted>2017-05-12T08:47:14Z</cp:lastPrinted>
  <dcterms:created xsi:type="dcterms:W3CDTF">2017-01-23T14:21:46Z</dcterms:created>
  <dcterms:modified xsi:type="dcterms:W3CDTF">2017-05-25T07:01:51Z</dcterms:modified>
</cp:coreProperties>
</file>