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9" r:id="rId3"/>
    <p:sldId id="257" r:id="rId4"/>
    <p:sldId id="266" r:id="rId5"/>
    <p:sldId id="262" r:id="rId6"/>
    <p:sldId id="263" r:id="rId7"/>
    <p:sldId id="269" r:id="rId8"/>
    <p:sldId id="280" r:id="rId9"/>
    <p:sldId id="281" r:id="rId10"/>
    <p:sldId id="282" r:id="rId11"/>
    <p:sldId id="264" r:id="rId12"/>
    <p:sldId id="273" r:id="rId13"/>
    <p:sldId id="274" r:id="rId14"/>
    <p:sldId id="275" r:id="rId15"/>
    <p:sldId id="276" r:id="rId16"/>
    <p:sldId id="277" r:id="rId17"/>
    <p:sldId id="278" r:id="rId18"/>
    <p:sldId id="271" r:id="rId19"/>
    <p:sldId id="270" r:id="rId20"/>
    <p:sldId id="268" r:id="rId21"/>
    <p:sldId id="272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008E-208B-4252-96CE-489F36E265D7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C23-3562-420E-BA26-42C86A86B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34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008E-208B-4252-96CE-489F36E265D7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C23-3562-420E-BA26-42C86A86B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238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008E-208B-4252-96CE-489F36E265D7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C23-3562-420E-BA26-42C86A86B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66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008E-208B-4252-96CE-489F36E265D7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C23-3562-420E-BA26-42C86A86B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30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008E-208B-4252-96CE-489F36E265D7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C23-3562-420E-BA26-42C86A86B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5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008E-208B-4252-96CE-489F36E265D7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C23-3562-420E-BA26-42C86A86B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833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008E-208B-4252-96CE-489F36E265D7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C23-3562-420E-BA26-42C86A86B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91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008E-208B-4252-96CE-489F36E265D7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C23-3562-420E-BA26-42C86A86B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76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008E-208B-4252-96CE-489F36E265D7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C23-3562-420E-BA26-42C86A86B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39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008E-208B-4252-96CE-489F36E265D7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C23-3562-420E-BA26-42C86A86B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55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008E-208B-4252-96CE-489F36E265D7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C23-3562-420E-BA26-42C86A86B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29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2008E-208B-4252-96CE-489F36E265D7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CFC23-3562-420E-BA26-42C86A86B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22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maths180.com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chsmith.com/snagit.html" TargetMode="External"/><Relationship Id="rId13" Type="http://schemas.openxmlformats.org/officeDocument/2006/relationships/hyperlink" Target="http://www.flippedlearning.org/" TargetMode="External"/><Relationship Id="rId3" Type="http://schemas.openxmlformats.org/officeDocument/2006/relationships/hyperlink" Target="http://www.blog.mrmeyer.com/" TargetMode="External"/><Relationship Id="rId7" Type="http://schemas.openxmlformats.org/officeDocument/2006/relationships/hyperlink" Target="http://www.socrative.com/" TargetMode="External"/><Relationship Id="rId12" Type="http://schemas.openxmlformats.org/officeDocument/2006/relationships/hyperlink" Target="http://www.ck12.org/" TargetMode="External"/><Relationship Id="rId2" Type="http://schemas.openxmlformats.org/officeDocument/2006/relationships/hyperlink" Target="http://www.maths180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ursera.org/" TargetMode="External"/><Relationship Id="rId11" Type="http://schemas.openxmlformats.org/officeDocument/2006/relationships/hyperlink" Target="http://www.blendedlearning.org/" TargetMode="External"/><Relationship Id="rId5" Type="http://schemas.openxmlformats.org/officeDocument/2006/relationships/hyperlink" Target="http://www.khanacademy.org/" TargetMode="External"/><Relationship Id="rId10" Type="http://schemas.openxmlformats.org/officeDocument/2006/relationships/hyperlink" Target="http://www.weebly.com/" TargetMode="External"/><Relationship Id="rId4" Type="http://schemas.openxmlformats.org/officeDocument/2006/relationships/hyperlink" Target="https://www.ted.com/talks/dan_meyer_math_curriculum_makeover" TargetMode="External"/><Relationship Id="rId9" Type="http://schemas.openxmlformats.org/officeDocument/2006/relationships/hyperlink" Target="http://www.wacom.com/" TargetMode="External"/><Relationship Id="rId14" Type="http://schemas.openxmlformats.org/officeDocument/2006/relationships/hyperlink" Target="http://www.scottishmathematicalcouncil.org/wp1/smc-publications/journal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iQWvc6qhTds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.huffpost.com/gen/1760949/images/o-BALANCE-SCALE-faceboo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410392" cy="4204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64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s://www.srnhosting.net/wp-content/uploads/2016/01/weebly-screenshot-from-srn-host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6092"/>
            <a:ext cx="7315200" cy="60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15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1676400"/>
            <a:ext cx="426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Absence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Pace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Teacher time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Revision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Split level</a:t>
            </a:r>
            <a:endParaRPr lang="en-GB" sz="2400" dirty="0"/>
          </a:p>
        </p:txBody>
      </p:sp>
      <p:pic>
        <p:nvPicPr>
          <p:cNvPr id="2050" name="Picture 2" descr="https://mgeeky.com/wp-content/uploads/2015/05/Advantages-of-Overcloc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31623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1676400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“It’s easier than in class. In class there’s other people and distractions. At home it’s just me and you.”</a:t>
            </a:r>
            <a:endParaRPr lang="en-GB" sz="2400" dirty="0"/>
          </a:p>
        </p:txBody>
      </p:sp>
      <p:sp>
        <p:nvSpPr>
          <p:cNvPr id="3" name="AutoShape 2" descr="Image result for kid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Image result for kid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Image result for kid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70" y="1524000"/>
            <a:ext cx="3176630" cy="317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08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1676400"/>
            <a:ext cx="426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“I’m really busy through the week with hockey. It’s great that I can watch next week’s videos at the weekend so I don’t fall behind.”</a:t>
            </a:r>
            <a:endParaRPr lang="en-GB" sz="2400" dirty="0"/>
          </a:p>
        </p:txBody>
      </p:sp>
      <p:pic>
        <p:nvPicPr>
          <p:cNvPr id="3074" name="Picture 2" descr="Image result for kid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51591"/>
            <a:ext cx="31242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48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2514600"/>
            <a:ext cx="42672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“It’s really well explained.”</a:t>
            </a:r>
            <a:endParaRPr lang="en-GB" sz="2400" dirty="0"/>
          </a:p>
        </p:txBody>
      </p:sp>
      <p:pic>
        <p:nvPicPr>
          <p:cNvPr id="7170" name="Picture 2" descr="Image result for kid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447800"/>
            <a:ext cx="3197225" cy="319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53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2276563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“I feel like I can set my own pace.”</a:t>
            </a:r>
            <a:endParaRPr lang="en-GB" sz="2400" dirty="0"/>
          </a:p>
        </p:txBody>
      </p:sp>
      <p:pic>
        <p:nvPicPr>
          <p:cNvPr id="4098" name="Picture 2" descr="Image result for kid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3999"/>
            <a:ext cx="32004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18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1676400"/>
            <a:ext cx="4267200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“In my IGCSE we didn’t do any Trig graphs or Trig without a calculator. Watching the videos has helped me to catch up.”</a:t>
            </a:r>
            <a:endParaRPr lang="en-GB" sz="2400" dirty="0"/>
          </a:p>
        </p:txBody>
      </p:sp>
      <p:pic>
        <p:nvPicPr>
          <p:cNvPr id="6146" name="Picture 2" descr="Image result for kid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32766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2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7114" y="2280683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“All school should be taught like this.”</a:t>
            </a:r>
            <a:endParaRPr lang="en-GB" sz="2400" dirty="0"/>
          </a:p>
        </p:txBody>
      </p:sp>
      <p:pic>
        <p:nvPicPr>
          <p:cNvPr id="5122" name="Picture 2" descr="Image result for kid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6" y="1346885"/>
            <a:ext cx="3453714" cy="345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06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1676400"/>
            <a:ext cx="426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Access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How to watch/interact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Not too long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Perfection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Start small</a:t>
            </a:r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  <p:pic>
        <p:nvPicPr>
          <p:cNvPr id="13314" name="Picture 2" descr="https://yourfriendlyneighborhoodbarista.files.wordpress.com/2010/12/ti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490028"/>
            <a:ext cx="2294242" cy="341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16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4778" y="2057400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They don’t watch </a:t>
            </a:r>
            <a:endParaRPr lang="en-GB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No internet access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No time to make videos</a:t>
            </a:r>
            <a:endParaRPr lang="en-GB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 smtClean="0"/>
          </a:p>
        </p:txBody>
      </p:sp>
      <p:pic>
        <p:nvPicPr>
          <p:cNvPr id="1026" name="Picture 2" descr="http://blog.gembaacademy.com/wp-content/uploads/2017/02/problem-lightbulb-s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3238500" cy="216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53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85800"/>
            <a:ext cx="8890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932" y="76200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Blended learning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651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0533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69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mica.edu/Images/adobe_connect_screenshot_large-resized-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69" y="762000"/>
            <a:ext cx="7704197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1473875"/>
            <a:ext cx="3413691" cy="230832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Adobe Connect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Teaching remote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Facilitate dispersed group-work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Recording lectures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Online tutorials and seminars</a:t>
            </a:r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4761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304800"/>
            <a:ext cx="800100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i="1" dirty="0" smtClean="0"/>
              <a:t>Resources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Maths180 </a:t>
            </a:r>
            <a:r>
              <a:rPr lang="en-GB" dirty="0"/>
              <a:t>(N5 and Higher video tutorials): </a:t>
            </a:r>
            <a:r>
              <a:rPr lang="en-GB" u="sng" dirty="0" smtClean="0">
                <a:hlinkClick r:id="rId2"/>
              </a:rPr>
              <a:t>www.maths180.com</a:t>
            </a:r>
            <a:endParaRPr lang="en-GB" u="sng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Dan Mayer (Blog and </a:t>
            </a:r>
            <a:r>
              <a:rPr lang="en-GB" dirty="0"/>
              <a:t>TED talk): </a:t>
            </a:r>
            <a:r>
              <a:rPr lang="en-GB" dirty="0" smtClean="0">
                <a:hlinkClick r:id="rId3"/>
              </a:rPr>
              <a:t>www.blog.mrmeyer.com/</a:t>
            </a:r>
            <a:r>
              <a:rPr lang="en-GB" dirty="0"/>
              <a:t>  </a:t>
            </a:r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www.ted.com/talks/dan_meyer_math_curriculum_makeover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Khan </a:t>
            </a:r>
            <a:r>
              <a:rPr lang="en-GB" dirty="0"/>
              <a:t>Academy (online instructional videos): </a:t>
            </a:r>
            <a:r>
              <a:rPr lang="en-GB" u="sng" dirty="0">
                <a:hlinkClick r:id="rId5"/>
              </a:rPr>
              <a:t>www.khanacademy.org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Coursera (online course directory): </a:t>
            </a:r>
            <a:r>
              <a:rPr lang="en-GB" u="sng" dirty="0" smtClean="0">
                <a:hlinkClick r:id="rId6"/>
              </a:rPr>
              <a:t>www.coursera.org</a:t>
            </a:r>
            <a:endParaRPr lang="en-GB" u="sng" dirty="0" smtClean="0"/>
          </a:p>
          <a:p>
            <a:pPr>
              <a:lnSpc>
                <a:spcPct val="150000"/>
              </a:lnSpc>
            </a:pPr>
            <a:r>
              <a:rPr lang="en-GB" dirty="0" err="1" smtClean="0"/>
              <a:t>Socrative</a:t>
            </a:r>
            <a:r>
              <a:rPr lang="en-GB" dirty="0" smtClean="0"/>
              <a:t> </a:t>
            </a:r>
            <a:r>
              <a:rPr lang="en-GB" dirty="0"/>
              <a:t>(real-time formative assessment): </a:t>
            </a:r>
            <a:r>
              <a:rPr lang="en-GB" u="sng" dirty="0">
                <a:hlinkClick r:id="rId7"/>
              </a:rPr>
              <a:t>http://www.socrative.com/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Snagit</a:t>
            </a:r>
            <a:r>
              <a:rPr lang="en-GB" dirty="0"/>
              <a:t> (screen capture software): </a:t>
            </a:r>
            <a:r>
              <a:rPr lang="en-GB" u="sng" dirty="0">
                <a:hlinkClick r:id="rId8"/>
              </a:rPr>
              <a:t>www.techsmith.com/snagit.html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WACOM (Graphics tablets): </a:t>
            </a:r>
            <a:r>
              <a:rPr lang="en-GB" u="sng" dirty="0" smtClean="0">
                <a:hlinkClick r:id="rId9"/>
              </a:rPr>
              <a:t>www.wacom.com</a:t>
            </a:r>
            <a:endParaRPr lang="en-GB" u="sng" dirty="0" smtClean="0"/>
          </a:p>
          <a:p>
            <a:pPr>
              <a:lnSpc>
                <a:spcPct val="150000"/>
              </a:lnSpc>
            </a:pPr>
            <a:r>
              <a:rPr lang="en-GB" dirty="0" err="1" smtClean="0"/>
              <a:t>Weebly</a:t>
            </a:r>
            <a:r>
              <a:rPr lang="en-GB" dirty="0" smtClean="0"/>
              <a:t> </a:t>
            </a:r>
            <a:r>
              <a:rPr lang="en-GB" dirty="0"/>
              <a:t>(website builder): </a:t>
            </a:r>
            <a:r>
              <a:rPr lang="en-GB" u="sng" dirty="0" smtClean="0">
                <a:hlinkClick r:id="rId10"/>
              </a:rPr>
              <a:t>www.weebly.com</a:t>
            </a:r>
            <a:endParaRPr lang="en-GB" u="sng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Blended </a:t>
            </a:r>
            <a:r>
              <a:rPr lang="en-GB" dirty="0"/>
              <a:t>Learning Universe: </a:t>
            </a:r>
            <a:r>
              <a:rPr lang="en-GB" u="sng" dirty="0">
                <a:hlinkClick r:id="rId11"/>
              </a:rPr>
              <a:t>www.blendedlearning.org/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CK12 (online STEM teaching resources): </a:t>
            </a:r>
            <a:r>
              <a:rPr lang="en-GB" u="sng" dirty="0">
                <a:hlinkClick r:id="rId12"/>
              </a:rPr>
              <a:t>www.ck12.org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Flipped Learning Network: </a:t>
            </a:r>
            <a:r>
              <a:rPr lang="en-GB" u="sng" dirty="0">
                <a:hlinkClick r:id="rId13"/>
              </a:rPr>
              <a:t>www.flippedlearning.org</a:t>
            </a:r>
            <a:r>
              <a:rPr lang="en-GB" u="sng" dirty="0" smtClean="0">
                <a:hlinkClick r:id="rId13"/>
              </a:rPr>
              <a:t>/</a:t>
            </a:r>
            <a:endParaRPr lang="en-GB" u="sng" dirty="0" smtClean="0"/>
          </a:p>
          <a:p>
            <a:pPr>
              <a:lnSpc>
                <a:spcPct val="150000"/>
              </a:lnSpc>
            </a:pPr>
            <a:r>
              <a:rPr lang="en-GB" dirty="0" smtClean="0">
                <a:hlinkClick r:id="rId14"/>
              </a:rPr>
              <a:t>http://www.scottishmathematicalcouncil.org/wp1/smc-publications/journals/</a:t>
            </a:r>
            <a:r>
              <a:rPr lang="en-GB" dirty="0" smtClean="0"/>
              <a:t> (Journal </a:t>
            </a:r>
            <a:r>
              <a:rPr lang="en-GB" dirty="0" smtClean="0"/>
              <a:t>46)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07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i.tedcdn.com/r/pe.tedcdn.com/images/ted/7ea7feb720e36b5335b32dfb6036e530d85b9fc3_800x600.jp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83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aditional Vs. Flipped: The Advantages of Flipped Classroom Solution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467600" cy="4045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356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32" y="76200"/>
            <a:ext cx="3111621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Flipped </a:t>
            </a:r>
            <a:r>
              <a:rPr lang="en-GB" dirty="0" smtClean="0"/>
              <a:t>classroom – explained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	</a:t>
            </a:r>
          </a:p>
          <a:p>
            <a:endParaRPr lang="en-GB" dirty="0"/>
          </a:p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://youtu.be/iQWvc6qhTds</a:t>
            </a:r>
            <a:endParaRPr lang="en-GB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352550"/>
            <a:ext cx="728662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26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768572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1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asia-manufacturer.com/propicture/a46/36575/pb_xni413178691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6284"/>
            <a:ext cx="6248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3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46" y="304800"/>
            <a:ext cx="8050191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66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3380"/>
            <a:ext cx="7086600" cy="616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82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246</Words>
  <Application>Microsoft Office PowerPoint</Application>
  <PresentationFormat>On-screen Show (4:3)</PresentationFormat>
  <Paragraphs>60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Welsh</dc:creator>
  <cp:lastModifiedBy>Stuart Welsh</cp:lastModifiedBy>
  <cp:revision>20</cp:revision>
  <dcterms:created xsi:type="dcterms:W3CDTF">2017-05-24T17:08:06Z</dcterms:created>
  <dcterms:modified xsi:type="dcterms:W3CDTF">2017-09-30T16:17:21Z</dcterms:modified>
</cp:coreProperties>
</file>