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72" r:id="rId5"/>
    <p:sldId id="265" r:id="rId6"/>
    <p:sldId id="269" r:id="rId7"/>
    <p:sldId id="273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774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ill\Google%20Drive\0%20HSOG\Socrative\S2%20Socrative%20Jan-May%2020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Bill\Google%20Drive\0%20HSOG\Socrative\S2%20Socrative%20Jan-May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dirty="0"/>
              <a:t>Mixed-Quizzes</a:t>
            </a:r>
            <a:r>
              <a:rPr lang="en-GB" sz="2400" baseline="0" dirty="0"/>
              <a:t> aggregated by Topic</a:t>
            </a:r>
            <a:endParaRPr lang="en-GB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'Mixed Results'!$D$7:$D$16</c:f>
              <c:strCache>
                <c:ptCount val="10"/>
                <c:pt idx="0">
                  <c:v>Rounding</c:v>
                </c:pt>
                <c:pt idx="1">
                  <c:v>Arithmetic</c:v>
                </c:pt>
                <c:pt idx="2">
                  <c:v>Fractions</c:v>
                </c:pt>
                <c:pt idx="3">
                  <c:v>Decimals</c:v>
                </c:pt>
                <c:pt idx="4">
                  <c:v>Percentages</c:v>
                </c:pt>
                <c:pt idx="5">
                  <c:v>Money</c:v>
                </c:pt>
                <c:pt idx="6">
                  <c:v>Time</c:v>
                </c:pt>
                <c:pt idx="7">
                  <c:v>Measurement</c:v>
                </c:pt>
                <c:pt idx="8">
                  <c:v>Stats</c:v>
                </c:pt>
                <c:pt idx="9">
                  <c:v>Probability</c:v>
                </c:pt>
              </c:strCache>
            </c:strRef>
          </c:cat>
          <c:val>
            <c:numRef>
              <c:f>'Mixed Results'!$E$7:$E$16</c:f>
              <c:numCache>
                <c:formatCode>0%</c:formatCode>
                <c:ptCount val="10"/>
                <c:pt idx="0">
                  <c:v>0.81943394024276373</c:v>
                </c:pt>
                <c:pt idx="1">
                  <c:v>0.79167237664296497</c:v>
                </c:pt>
                <c:pt idx="2">
                  <c:v>0.61778849745026221</c:v>
                </c:pt>
                <c:pt idx="3">
                  <c:v>0.67237556561085965</c:v>
                </c:pt>
                <c:pt idx="4">
                  <c:v>0.68344381598793369</c:v>
                </c:pt>
                <c:pt idx="5">
                  <c:v>0.75224448753860518</c:v>
                </c:pt>
                <c:pt idx="6">
                  <c:v>0.75239610716081307</c:v>
                </c:pt>
                <c:pt idx="7">
                  <c:v>0.72628921568627458</c:v>
                </c:pt>
                <c:pt idx="8">
                  <c:v>0.74821611721611736</c:v>
                </c:pt>
                <c:pt idx="9">
                  <c:v>0.70434617180205406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29-49D4-A3E9-2DC4802808F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'Mixed Results'!$D$7:$D$16</c:f>
              <c:strCache>
                <c:ptCount val="10"/>
                <c:pt idx="0">
                  <c:v>Rounding</c:v>
                </c:pt>
                <c:pt idx="1">
                  <c:v>Arithmetic</c:v>
                </c:pt>
                <c:pt idx="2">
                  <c:v>Fractions</c:v>
                </c:pt>
                <c:pt idx="3">
                  <c:v>Decimals</c:v>
                </c:pt>
                <c:pt idx="4">
                  <c:v>Percentages</c:v>
                </c:pt>
                <c:pt idx="5">
                  <c:v>Money</c:v>
                </c:pt>
                <c:pt idx="6">
                  <c:v>Time</c:v>
                </c:pt>
                <c:pt idx="7">
                  <c:v>Measurement</c:v>
                </c:pt>
                <c:pt idx="8">
                  <c:v>Stats</c:v>
                </c:pt>
                <c:pt idx="9">
                  <c:v>Probability</c:v>
                </c:pt>
              </c:strCache>
            </c:strRef>
          </c:cat>
          <c:val>
            <c:numRef>
              <c:f>'Mixed Results'!$F$7:$F$16</c:f>
              <c:numCache>
                <c:formatCode>0%</c:formatCode>
                <c:ptCount val="10"/>
                <c:pt idx="0">
                  <c:v>0.91392369176807253</c:v>
                </c:pt>
                <c:pt idx="1">
                  <c:v>0.86835315457425299</c:v>
                </c:pt>
                <c:pt idx="2">
                  <c:v>0.74664092686075867</c:v>
                </c:pt>
                <c:pt idx="3">
                  <c:v>0.77088131942628957</c:v>
                </c:pt>
                <c:pt idx="4">
                  <c:v>0.79779792446375752</c:v>
                </c:pt>
                <c:pt idx="5">
                  <c:v>0.80410065039372591</c:v>
                </c:pt>
                <c:pt idx="6">
                  <c:v>0.76380997598780553</c:v>
                </c:pt>
                <c:pt idx="7">
                  <c:v>0.76793421551723462</c:v>
                </c:pt>
                <c:pt idx="8">
                  <c:v>0.82189798041500417</c:v>
                </c:pt>
                <c:pt idx="9">
                  <c:v>0.71372690239458014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29-49D4-A3E9-2DC480280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422080"/>
        <c:axId val="27460736"/>
        <c:axId val="0"/>
      </c:bar3DChart>
      <c:catAx>
        <c:axId val="274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60736"/>
        <c:crosses val="autoZero"/>
        <c:auto val="1"/>
        <c:lblAlgn val="ctr"/>
        <c:lblOffset val="100"/>
        <c:noMultiLvlLbl val="0"/>
      </c:catAx>
      <c:valAx>
        <c:axId val="2746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2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One Topic Quizzes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'One-topic Results'!$C$8:$C$17</c:f>
              <c:strCache>
                <c:ptCount val="10"/>
                <c:pt idx="0">
                  <c:v>Rounding</c:v>
                </c:pt>
                <c:pt idx="1">
                  <c:v>Arithmetic</c:v>
                </c:pt>
                <c:pt idx="2">
                  <c:v>Fractions</c:v>
                </c:pt>
                <c:pt idx="3">
                  <c:v>Decimals</c:v>
                </c:pt>
                <c:pt idx="4">
                  <c:v>Percentages</c:v>
                </c:pt>
                <c:pt idx="5">
                  <c:v>Money</c:v>
                </c:pt>
                <c:pt idx="6">
                  <c:v>Time</c:v>
                </c:pt>
                <c:pt idx="7">
                  <c:v>Measurement</c:v>
                </c:pt>
                <c:pt idx="8">
                  <c:v>Stats</c:v>
                </c:pt>
                <c:pt idx="9">
                  <c:v>Probability</c:v>
                </c:pt>
              </c:strCache>
            </c:strRef>
          </c:cat>
          <c:val>
            <c:numRef>
              <c:f>'One-topic Results'!$D$8:$D$17</c:f>
              <c:numCache>
                <c:formatCode>0%</c:formatCode>
                <c:ptCount val="10"/>
                <c:pt idx="0">
                  <c:v>0.87552742616033752</c:v>
                </c:pt>
                <c:pt idx="1">
                  <c:v>0.8354700854700855</c:v>
                </c:pt>
                <c:pt idx="2">
                  <c:v>0.71317829457364335</c:v>
                </c:pt>
                <c:pt idx="3">
                  <c:v>0.66216216216216217</c:v>
                </c:pt>
                <c:pt idx="4">
                  <c:v>0.74122807017543868</c:v>
                </c:pt>
                <c:pt idx="5">
                  <c:v>0.64901960784313728</c:v>
                </c:pt>
                <c:pt idx="6">
                  <c:v>0.7099567099567099</c:v>
                </c:pt>
                <c:pt idx="7">
                  <c:v>0.8208333333333333</c:v>
                </c:pt>
                <c:pt idx="8">
                  <c:v>0.6823529411764705</c:v>
                </c:pt>
                <c:pt idx="9">
                  <c:v>0.52631578947368418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42-4E6A-9C43-E42DF6AED3B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'One-topic Results'!$C$8:$C$17</c:f>
              <c:strCache>
                <c:ptCount val="10"/>
                <c:pt idx="0">
                  <c:v>Rounding</c:v>
                </c:pt>
                <c:pt idx="1">
                  <c:v>Arithmetic</c:v>
                </c:pt>
                <c:pt idx="2">
                  <c:v>Fractions</c:v>
                </c:pt>
                <c:pt idx="3">
                  <c:v>Decimals</c:v>
                </c:pt>
                <c:pt idx="4">
                  <c:v>Percentages</c:v>
                </c:pt>
                <c:pt idx="5">
                  <c:v>Money</c:v>
                </c:pt>
                <c:pt idx="6">
                  <c:v>Time</c:v>
                </c:pt>
                <c:pt idx="7">
                  <c:v>Measurement</c:v>
                </c:pt>
                <c:pt idx="8">
                  <c:v>Stats</c:v>
                </c:pt>
                <c:pt idx="9">
                  <c:v>Probability</c:v>
                </c:pt>
              </c:strCache>
            </c:strRef>
          </c:cat>
          <c:val>
            <c:numRef>
              <c:f>'One-topic Results'!$E$8:$E$17</c:f>
              <c:numCache>
                <c:formatCode>0%</c:formatCode>
                <c:ptCount val="10"/>
                <c:pt idx="0">
                  <c:v>0.8828125</c:v>
                </c:pt>
                <c:pt idx="1">
                  <c:v>0.87974683544303789</c:v>
                </c:pt>
                <c:pt idx="2">
                  <c:v>0.74871794871794861</c:v>
                </c:pt>
                <c:pt idx="3">
                  <c:v>0.79932900432900444</c:v>
                </c:pt>
                <c:pt idx="4">
                  <c:v>0.77412280701754399</c:v>
                </c:pt>
                <c:pt idx="5">
                  <c:v>0.67164179104477606</c:v>
                </c:pt>
                <c:pt idx="6">
                  <c:v>0.73095238095238102</c:v>
                </c:pt>
                <c:pt idx="7">
                  <c:v>0.84331030258202844</c:v>
                </c:pt>
                <c:pt idx="8">
                  <c:v>0.67721134152585771</c:v>
                </c:pt>
                <c:pt idx="9">
                  <c:v>0.60055731912282173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42-4E6A-9C43-E42DF6AED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65792"/>
        <c:axId val="28067328"/>
        <c:axId val="0"/>
      </c:bar3DChart>
      <c:catAx>
        <c:axId val="2806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7328"/>
        <c:crosses val="autoZero"/>
        <c:auto val="1"/>
        <c:lblAlgn val="ctr"/>
        <c:lblOffset val="100"/>
        <c:noMultiLvlLbl val="0"/>
      </c:catAx>
      <c:valAx>
        <c:axId val="2806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3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8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4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9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6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6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5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36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52CBE-F546-48D7-9B8D-7A41B14034EB}" type="datetimeFigureOut">
              <a:rPr lang="en-GB" smtClean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7B301-B1B9-49D2-94F1-A0C7A27D9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6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6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9098" y="1488003"/>
            <a:ext cx="114189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From January to May 2017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One hundred pupils in S2 spent five minutes </a:t>
            </a:r>
            <a:r>
              <a:rPr lang="en-GB" sz="2400" dirty="0" smtClean="0"/>
              <a:t>each </a:t>
            </a:r>
            <a:r>
              <a:rPr lang="en-GB" sz="2400" dirty="0"/>
              <a:t>form class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They answered questions on the </a:t>
            </a:r>
            <a:r>
              <a:rPr lang="en-GB" sz="2400" dirty="0" err="1"/>
              <a:t>Socrative</a:t>
            </a:r>
            <a:r>
              <a:rPr lang="en-GB" sz="2400" dirty="0"/>
              <a:t> App on their iPads, with no written 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Altogether </a:t>
            </a:r>
            <a:r>
              <a:rPr lang="en-GB" sz="2400" dirty="0" smtClean="0"/>
              <a:t>over 28,000 questions </a:t>
            </a:r>
            <a:r>
              <a:rPr lang="en-GB" sz="2400" dirty="0"/>
              <a:t>were answered!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26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9098" y="1488003"/>
            <a:ext cx="110628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topics were </a:t>
            </a:r>
            <a:br>
              <a:rPr lang="en-GB" sz="2400" dirty="0"/>
            </a:br>
            <a:r>
              <a:rPr lang="en-GB" sz="2400" dirty="0"/>
              <a:t>	</a:t>
            </a:r>
            <a:r>
              <a:rPr lang="en-GB" sz="2400" i="1" dirty="0"/>
              <a:t>Rounding	 Arithmetic	 Fractions	 Decimals	 Percentages</a:t>
            </a:r>
            <a:br>
              <a:rPr lang="en-GB" sz="2400" i="1" dirty="0"/>
            </a:br>
            <a:r>
              <a:rPr lang="en-GB" sz="2400" i="1" dirty="0"/>
              <a:t>	Money	 	Time		 Measurement	 Statistics	 </a:t>
            </a:r>
            <a:r>
              <a:rPr lang="en-GB" sz="2400" i="1" dirty="0" smtClean="0"/>
              <a:t>Probability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Each quiz was either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Ten questions one on each topic (with no feedback)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Six questions all on one topic (with feedback)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2282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9098" y="1488003"/>
            <a:ext cx="110628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Open the </a:t>
            </a:r>
            <a:r>
              <a:rPr lang="en-GB" sz="2400" dirty="0" err="1" smtClean="0">
                <a:solidFill>
                  <a:srgbClr val="FF0000"/>
                </a:solidFill>
              </a:rPr>
              <a:t>Socrative</a:t>
            </a:r>
            <a:r>
              <a:rPr lang="en-GB" sz="2400" dirty="0" smtClean="0">
                <a:solidFill>
                  <a:srgbClr val="FF0000"/>
                </a:solidFill>
              </a:rPr>
              <a:t> App </a:t>
            </a:r>
            <a:r>
              <a:rPr lang="en-GB" sz="2400" dirty="0" smtClean="0"/>
              <a:t>or </a:t>
            </a:r>
            <a:br>
              <a:rPr lang="en-GB" sz="2400" dirty="0" smtClean="0"/>
            </a:br>
            <a:r>
              <a:rPr lang="en-GB" sz="2400" dirty="0" smtClean="0"/>
              <a:t>Google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Socrative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and go for </a:t>
            </a:r>
            <a:r>
              <a:rPr lang="en-GB" sz="2400" dirty="0" smtClean="0">
                <a:solidFill>
                  <a:srgbClr val="FF0000"/>
                </a:solidFill>
              </a:rPr>
              <a:t>Student Login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 smtClean="0"/>
              <a:t>room </a:t>
            </a:r>
            <a:r>
              <a:rPr lang="en-GB" sz="2400" dirty="0" smtClean="0"/>
              <a:t>code is </a:t>
            </a:r>
            <a:r>
              <a:rPr lang="en-GB" sz="7200" dirty="0" smtClean="0"/>
              <a:t>MGRPP3SRV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0447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E8905902-7320-4525-A215-33B452173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981732"/>
              </p:ext>
            </p:extLst>
          </p:nvPr>
        </p:nvGraphicFramePr>
        <p:xfrm>
          <a:off x="775849" y="1199197"/>
          <a:ext cx="10821220" cy="565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68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10FAAADE-2B0E-4C95-941E-307A1C348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652307"/>
              </p:ext>
            </p:extLst>
          </p:nvPr>
        </p:nvGraphicFramePr>
        <p:xfrm>
          <a:off x="933760" y="1241298"/>
          <a:ext cx="10246154" cy="5616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0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9099" y="1488003"/>
            <a:ext cx="102497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PROS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pupils </a:t>
            </a:r>
            <a:r>
              <a:rPr lang="en-GB" sz="2400" dirty="0"/>
              <a:t>improved, and got lots of practice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It </a:t>
            </a:r>
            <a:r>
              <a:rPr lang="en-GB" sz="2400" dirty="0"/>
              <a:t>was quick to run each morning and </a:t>
            </a:r>
            <a:r>
              <a:rPr lang="en-GB" sz="2400" dirty="0" smtClean="0"/>
              <a:t>generate results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pupils were generally well drilled in their classes to complete the </a:t>
            </a:r>
            <a:r>
              <a:rPr lang="en-GB" sz="2400" dirty="0" smtClean="0"/>
              <a:t>quizzes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32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/>
          <p:cNvSpPr/>
          <p:nvPr/>
        </p:nvSpPr>
        <p:spPr>
          <a:xfrm>
            <a:off x="3455582" y="266480"/>
            <a:ext cx="5280836" cy="742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Using </a:t>
            </a:r>
            <a:r>
              <a:rPr lang="en-GB" sz="2800" dirty="0" err="1" smtClean="0"/>
              <a:t>Socrative</a:t>
            </a:r>
            <a:r>
              <a:rPr lang="en-GB" sz="2800" dirty="0" smtClean="0"/>
              <a:t> with S2</a:t>
            </a:r>
            <a:endParaRPr lang="en-GB" sz="2800" dirty="0"/>
          </a:p>
        </p:txBody>
      </p:sp>
      <p:pic>
        <p:nvPicPr>
          <p:cNvPr id="1026" name="Picture 2" descr="https://img.clipartfest.com/df74a54a8808de69def6e5dcf4960661_ss-student-socrative-socrative-logo-clipart_300-3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8" b="30837"/>
          <a:stretch/>
        </p:blipFill>
        <p:spPr bwMode="auto">
          <a:xfrm>
            <a:off x="10451805" y="266480"/>
            <a:ext cx="1456218" cy="1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9099" y="1488003"/>
            <a:ext cx="102497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CONS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initial preparation took me some time, writing all the different quizzes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 </a:t>
            </a:r>
            <a:r>
              <a:rPr lang="en-GB" sz="2400" dirty="0"/>
              <a:t>few didn’t try, which was hard to </a:t>
            </a:r>
            <a:r>
              <a:rPr lang="en-GB" sz="2400" dirty="0" smtClean="0"/>
              <a:t>spot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 analysis is only approximate as different pupils were present each day, and the questions naturally varied in difficulty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pupils got pretty fatigued by the end (45 mornings)</a:t>
            </a:r>
          </a:p>
        </p:txBody>
      </p:sp>
    </p:spTree>
    <p:extLst>
      <p:ext uri="{BB962C8B-B14F-4D97-AF65-F5344CB8AC3E}">
        <p14:creationId xmlns:p14="http://schemas.microsoft.com/office/powerpoint/2010/main" val="21286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174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Hamilton</dc:creator>
  <cp:lastModifiedBy>Danny Hamilton</cp:lastModifiedBy>
  <cp:revision>31</cp:revision>
  <dcterms:created xsi:type="dcterms:W3CDTF">2017-05-12T19:12:49Z</dcterms:created>
  <dcterms:modified xsi:type="dcterms:W3CDTF">2017-05-24T11:11:11Z</dcterms:modified>
</cp:coreProperties>
</file>