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62" r:id="rId5"/>
    <p:sldId id="261"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4660"/>
  </p:normalViewPr>
  <p:slideViewPr>
    <p:cSldViewPr snapToGrid="0">
      <p:cViewPr varScale="1">
        <p:scale>
          <a:sx n="64" d="100"/>
          <a:sy n="64" d="100"/>
        </p:scale>
        <p:origin x="72" y="198"/>
      </p:cViewPr>
      <p:guideLst/>
    </p:cSldViewPr>
  </p:slideViewPr>
  <p:notesTextViewPr>
    <p:cViewPr>
      <p:scale>
        <a:sx n="1" d="1"/>
        <a:sy n="1" d="1"/>
      </p:scale>
      <p:origin x="0" y="-7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D7B31C79-E501-4724-B517-0C9E9AFDBF19}" type="datetimeFigureOut">
              <a:rPr lang="en-GB" smtClean="0"/>
              <a:t>23/05/2017</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2C482977-F2F9-49B8-B965-027AB1276FC7}" type="slidenum">
              <a:rPr lang="en-GB" smtClean="0"/>
              <a:t>‹#›</a:t>
            </a:fld>
            <a:endParaRPr lang="en-GB"/>
          </a:p>
        </p:txBody>
      </p:sp>
    </p:spTree>
    <p:extLst>
      <p:ext uri="{BB962C8B-B14F-4D97-AF65-F5344CB8AC3E}">
        <p14:creationId xmlns:p14="http://schemas.microsoft.com/office/powerpoint/2010/main" val="209908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01148AD-D47F-4207-871F-A95DFA6C9BE6}" type="datetimeFigureOut">
              <a:rPr lang="en-GB" smtClean="0"/>
              <a:t>23/05/2017</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098E8C2-B3AA-4ED8-8E3A-41230E031515}" type="slidenum">
              <a:rPr lang="en-GB" smtClean="0"/>
              <a:t>‹#›</a:t>
            </a:fld>
            <a:endParaRPr lang="en-GB"/>
          </a:p>
        </p:txBody>
      </p:sp>
    </p:spTree>
    <p:extLst>
      <p:ext uri="{BB962C8B-B14F-4D97-AF65-F5344CB8AC3E}">
        <p14:creationId xmlns:p14="http://schemas.microsoft.com/office/powerpoint/2010/main" val="312101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Me – Maths teacher and Guidance. Exposed to health, emotional and social training – informs my teaching in the classroom.</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1</a:t>
            </a:fld>
            <a:endParaRPr lang="en-GB"/>
          </a:p>
        </p:txBody>
      </p:sp>
    </p:spTree>
    <p:extLst>
      <p:ext uri="{BB962C8B-B14F-4D97-AF65-F5344CB8AC3E}">
        <p14:creationId xmlns:p14="http://schemas.microsoft.com/office/powerpoint/2010/main" val="385184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50" kern="1200" dirty="0" smtClean="0">
                <a:solidFill>
                  <a:schemeClr val="tx1"/>
                </a:solidFill>
                <a:effectLst/>
                <a:latin typeface="+mn-lt"/>
                <a:ea typeface="+mn-ea"/>
                <a:cs typeface="+mn-cs"/>
              </a:rPr>
              <a:t>Sleep-wake homeostasis. An internal biochemical system that increases the pressure to sleep the longer you’ve been awake.</a:t>
            </a:r>
          </a:p>
          <a:p>
            <a:r>
              <a:rPr lang="en-GB" sz="2250" kern="1200" dirty="0" smtClean="0">
                <a:solidFill>
                  <a:schemeClr val="tx1"/>
                </a:solidFill>
                <a:effectLst/>
                <a:latin typeface="+mn-lt"/>
                <a:ea typeface="+mn-ea"/>
                <a:cs typeface="+mn-cs"/>
              </a:rPr>
              <a:t>Circadian Rhythm. Your body clock which tells you to do certain things at certain times like eating and drinking (and going to the toilet at break time) and controls core body temperature. Regular routines help to set the body clock. The Circadian Rhythm relies on hormones:</a:t>
            </a:r>
            <a:endParaRPr lang="en-GB" sz="2250" dirty="0"/>
          </a:p>
        </p:txBody>
      </p:sp>
      <p:sp>
        <p:nvSpPr>
          <p:cNvPr id="4" name="Slide Number Placeholder 3"/>
          <p:cNvSpPr>
            <a:spLocks noGrp="1"/>
          </p:cNvSpPr>
          <p:nvPr>
            <p:ph type="sldNum" sz="quarter" idx="10"/>
          </p:nvPr>
        </p:nvSpPr>
        <p:spPr/>
        <p:txBody>
          <a:bodyPr/>
          <a:lstStyle/>
          <a:p>
            <a:fld id="{4098E8C2-B3AA-4ED8-8E3A-41230E031515}" type="slidenum">
              <a:rPr lang="en-GB" smtClean="0"/>
              <a:t>10</a:t>
            </a:fld>
            <a:endParaRPr lang="en-GB"/>
          </a:p>
        </p:txBody>
      </p:sp>
    </p:spTree>
    <p:extLst>
      <p:ext uri="{BB962C8B-B14F-4D97-AF65-F5344CB8AC3E}">
        <p14:creationId xmlns:p14="http://schemas.microsoft.com/office/powerpoint/2010/main" val="201365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kern="1200" dirty="0" smtClean="0">
                <a:solidFill>
                  <a:schemeClr val="tx1"/>
                </a:solidFill>
                <a:effectLst/>
                <a:latin typeface="+mn-lt"/>
                <a:ea typeface="+mn-ea"/>
                <a:cs typeface="+mn-cs"/>
              </a:rPr>
              <a:t>Growth hormones, Cortisol, Melatonin</a:t>
            </a:r>
          </a:p>
          <a:p>
            <a:r>
              <a:rPr lang="en-GB" sz="1700" kern="1200" dirty="0" smtClean="0">
                <a:solidFill>
                  <a:schemeClr val="tx1"/>
                </a:solidFill>
                <a:effectLst/>
                <a:latin typeface="+mn-lt"/>
                <a:ea typeface="+mn-ea"/>
                <a:cs typeface="+mn-cs"/>
              </a:rPr>
              <a:t>Melatonin and Cortisol control sleepiness and wakefulness. </a:t>
            </a:r>
          </a:p>
          <a:p>
            <a:r>
              <a:rPr lang="en-GB" sz="1700" kern="1200" dirty="0" smtClean="0">
                <a:solidFill>
                  <a:schemeClr val="tx1"/>
                </a:solidFill>
                <a:effectLst/>
                <a:latin typeface="+mn-lt"/>
                <a:ea typeface="+mn-ea"/>
                <a:cs typeface="+mn-cs"/>
              </a:rPr>
              <a:t>Cortisol is the wake-up hormone and is produced by daylight and stress and anxiety.</a:t>
            </a:r>
          </a:p>
          <a:p>
            <a:r>
              <a:rPr lang="en-GB" sz="1700" kern="1200" dirty="0" smtClean="0">
                <a:solidFill>
                  <a:schemeClr val="tx1"/>
                </a:solidFill>
                <a:effectLst/>
                <a:latin typeface="+mn-lt"/>
                <a:ea typeface="+mn-ea"/>
                <a:cs typeface="+mn-cs"/>
              </a:rPr>
              <a:t>Melatonin is the sleep hormone and production is helped by the body clock.</a:t>
            </a:r>
          </a:p>
          <a:p>
            <a:r>
              <a:rPr lang="en-GB" sz="1700" kern="1200" dirty="0" smtClean="0">
                <a:solidFill>
                  <a:schemeClr val="tx1"/>
                </a:solidFill>
                <a:effectLst/>
                <a:latin typeface="+mn-lt"/>
                <a:ea typeface="+mn-ea"/>
                <a:cs typeface="+mn-cs"/>
              </a:rPr>
              <a:t>In good balance cortisol and melatonin work together to create a good sleeping pattern.</a:t>
            </a:r>
          </a:p>
          <a:p>
            <a:r>
              <a:rPr lang="en-GB" sz="1700" kern="1200" dirty="0" smtClean="0">
                <a:solidFill>
                  <a:schemeClr val="tx1"/>
                </a:solidFill>
                <a:effectLst/>
                <a:latin typeface="+mn-lt"/>
                <a:ea typeface="+mn-ea"/>
                <a:cs typeface="+mn-cs"/>
              </a:rPr>
              <a:t>In teenagers the melatonin production shifts by about 2 hours so not tired until later. They can go to bed but without resetting their body clock will not sleep until later so 9 ¼ hours not possible. Effectively jet-lagged at school. Trying to “catch-up” at the weekend disturbs cycle and makes things worse.</a:t>
            </a:r>
            <a:endParaRPr lang="en-GB" sz="1700" dirty="0"/>
          </a:p>
        </p:txBody>
      </p:sp>
      <p:sp>
        <p:nvSpPr>
          <p:cNvPr id="4" name="Slide Number Placeholder 3"/>
          <p:cNvSpPr>
            <a:spLocks noGrp="1"/>
          </p:cNvSpPr>
          <p:nvPr>
            <p:ph type="sldNum" sz="quarter" idx="10"/>
          </p:nvPr>
        </p:nvSpPr>
        <p:spPr/>
        <p:txBody>
          <a:bodyPr/>
          <a:lstStyle/>
          <a:p>
            <a:fld id="{4098E8C2-B3AA-4ED8-8E3A-41230E031515}" type="slidenum">
              <a:rPr lang="en-GB" smtClean="0"/>
              <a:t>11</a:t>
            </a:fld>
            <a:endParaRPr lang="en-GB"/>
          </a:p>
        </p:txBody>
      </p:sp>
    </p:spTree>
    <p:extLst>
      <p:ext uri="{BB962C8B-B14F-4D97-AF65-F5344CB8AC3E}">
        <p14:creationId xmlns:p14="http://schemas.microsoft.com/office/powerpoint/2010/main" val="86866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8E8C2-B3AA-4ED8-8E3A-41230E031515}" type="slidenum">
              <a:rPr lang="en-GB" smtClean="0"/>
              <a:t>12</a:t>
            </a:fld>
            <a:endParaRPr lang="en-GB"/>
          </a:p>
        </p:txBody>
      </p:sp>
    </p:spTree>
    <p:extLst>
      <p:ext uri="{BB962C8B-B14F-4D97-AF65-F5344CB8AC3E}">
        <p14:creationId xmlns:p14="http://schemas.microsoft.com/office/powerpoint/2010/main" val="363728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Old computer and TV screens had lots of red. They were bad but not as bad as now. Remember, daylight produces cortisol.</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13</a:t>
            </a:fld>
            <a:endParaRPr lang="en-GB"/>
          </a:p>
        </p:txBody>
      </p:sp>
    </p:spTree>
    <p:extLst>
      <p:ext uri="{BB962C8B-B14F-4D97-AF65-F5344CB8AC3E}">
        <p14:creationId xmlns:p14="http://schemas.microsoft.com/office/powerpoint/2010/main" val="111286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Modern screens emit light which peaks in the cortisol range – your body thinks it’s still day</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4098E8C2-B3AA-4ED8-8E3A-41230E031515}" type="slidenum">
              <a:rPr lang="en-GB" smtClean="0"/>
              <a:t>14</a:t>
            </a:fld>
            <a:endParaRPr lang="en-GB"/>
          </a:p>
        </p:txBody>
      </p:sp>
    </p:spTree>
    <p:extLst>
      <p:ext uri="{BB962C8B-B14F-4D97-AF65-F5344CB8AC3E}">
        <p14:creationId xmlns:p14="http://schemas.microsoft.com/office/powerpoint/2010/main" val="23122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8E8C2-B3AA-4ED8-8E3A-41230E031515}" type="slidenum">
              <a:rPr lang="en-GB" smtClean="0"/>
              <a:t>15</a:t>
            </a:fld>
            <a:endParaRPr lang="en-GB"/>
          </a:p>
        </p:txBody>
      </p:sp>
    </p:spTree>
    <p:extLst>
      <p:ext uri="{BB962C8B-B14F-4D97-AF65-F5344CB8AC3E}">
        <p14:creationId xmlns:p14="http://schemas.microsoft.com/office/powerpoint/2010/main" val="87452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pending tasks – homework (marking)</a:t>
            </a:r>
          </a:p>
          <a:p>
            <a:r>
              <a:rPr lang="en-GB" sz="2400" kern="1200" dirty="0" smtClean="0">
                <a:solidFill>
                  <a:schemeClr val="tx1"/>
                </a:solidFill>
                <a:effectLst/>
                <a:latin typeface="+mn-lt"/>
                <a:ea typeface="+mn-ea"/>
                <a:cs typeface="+mn-cs"/>
              </a:rPr>
              <a:t>stimulating activities – exercise, computer games, watching TV</a:t>
            </a:r>
          </a:p>
          <a:p>
            <a:r>
              <a:rPr lang="en-GB" sz="2400" kern="1200" dirty="0" smtClean="0">
                <a:solidFill>
                  <a:schemeClr val="tx1"/>
                </a:solidFill>
                <a:effectLst/>
                <a:latin typeface="+mn-lt"/>
                <a:ea typeface="+mn-ea"/>
                <a:cs typeface="+mn-cs"/>
              </a:rPr>
              <a:t>alcohol should be avoided within 6 hours of going to bed</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16</a:t>
            </a:fld>
            <a:endParaRPr lang="en-GB"/>
          </a:p>
        </p:txBody>
      </p:sp>
    </p:spTree>
    <p:extLst>
      <p:ext uri="{BB962C8B-B14F-4D97-AF65-F5344CB8AC3E}">
        <p14:creationId xmlns:p14="http://schemas.microsoft.com/office/powerpoint/2010/main" val="2634514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aim to leave the day behind, prepare for the onset of sleep and set your body clock.</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17</a:t>
            </a:fld>
            <a:endParaRPr lang="en-GB"/>
          </a:p>
        </p:txBody>
      </p:sp>
    </p:spTree>
    <p:extLst>
      <p:ext uri="{BB962C8B-B14F-4D97-AF65-F5344CB8AC3E}">
        <p14:creationId xmlns:p14="http://schemas.microsoft.com/office/powerpoint/2010/main" val="124269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8E8C2-B3AA-4ED8-8E3A-41230E031515}" type="slidenum">
              <a:rPr lang="en-GB" smtClean="0"/>
              <a:t>18</a:t>
            </a:fld>
            <a:endParaRPr lang="en-GB"/>
          </a:p>
        </p:txBody>
      </p:sp>
    </p:spTree>
    <p:extLst>
      <p:ext uri="{BB962C8B-B14F-4D97-AF65-F5344CB8AC3E}">
        <p14:creationId xmlns:p14="http://schemas.microsoft.com/office/powerpoint/2010/main" val="83091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Particular mention to Sleep Scotland, great organisation offering courses for teachers and students</a:t>
            </a:r>
            <a:r>
              <a:rPr lang="en-GB" sz="2400" kern="1200" dirty="0" smtClean="0">
                <a:solidFill>
                  <a:schemeClr val="tx1"/>
                </a:solidFill>
                <a:effectLst/>
                <a:latin typeface="+mn-lt"/>
                <a:ea typeface="+mn-ea"/>
                <a:cs typeface="+mn-cs"/>
              </a:rPr>
              <a:t>. Sound Sleep education programme.</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19</a:t>
            </a:fld>
            <a:endParaRPr lang="en-GB"/>
          </a:p>
        </p:txBody>
      </p:sp>
    </p:spTree>
    <p:extLst>
      <p:ext uri="{BB962C8B-B14F-4D97-AF65-F5344CB8AC3E}">
        <p14:creationId xmlns:p14="http://schemas.microsoft.com/office/powerpoint/2010/main" val="295794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kern="1200" dirty="0" smtClean="0">
                <a:solidFill>
                  <a:schemeClr val="tx1"/>
                </a:solidFill>
                <a:effectLst/>
                <a:latin typeface="+mn-lt"/>
                <a:ea typeface="+mn-ea"/>
                <a:cs typeface="+mn-cs"/>
              </a:rPr>
              <a:t>Health and Wellbeing responsibility of all.</a:t>
            </a:r>
          </a:p>
          <a:p>
            <a:r>
              <a:rPr lang="en-GB" sz="1350" kern="1200" dirty="0" smtClean="0">
                <a:solidFill>
                  <a:schemeClr val="tx1"/>
                </a:solidFill>
                <a:effectLst/>
                <a:latin typeface="+mn-lt"/>
                <a:ea typeface="+mn-ea"/>
                <a:cs typeface="+mn-cs"/>
              </a:rPr>
              <a:t>Health – all confident discussing dietary, physical, habits and now mental, but not sleep health which effects each of these. Adolescents with 5 or fewer hours of sleep per night 71% more likely to be depressed and 48% more likely to think about suicide than those with 8 hours sleep per night. Research by Harrison and Martin, 2010. 2015 556 suicides, 191 traffic accidents (National Records of Scotland).</a:t>
            </a:r>
          </a:p>
          <a:p>
            <a:r>
              <a:rPr lang="en-GB" sz="1350" kern="1200" dirty="0" smtClean="0">
                <a:solidFill>
                  <a:schemeClr val="tx1"/>
                </a:solidFill>
                <a:effectLst/>
                <a:latin typeface="+mn-lt"/>
                <a:ea typeface="+mn-ea"/>
                <a:cs typeface="+mn-cs"/>
              </a:rPr>
              <a:t>Many people with sleep issues – study by Sleep Scotland (2013-2015) of 785 teenagers:</a:t>
            </a:r>
          </a:p>
          <a:p>
            <a:pPr lvl="0"/>
            <a:r>
              <a:rPr lang="en-GB" sz="1350" kern="1200" dirty="0" smtClean="0">
                <a:solidFill>
                  <a:schemeClr val="tx1"/>
                </a:solidFill>
                <a:effectLst/>
                <a:latin typeface="+mn-lt"/>
                <a:ea typeface="+mn-ea"/>
                <a:cs typeface="+mn-cs"/>
              </a:rPr>
              <a:t>Only </a:t>
            </a:r>
            <a:r>
              <a:rPr lang="en-GB" sz="1350" b="1" kern="1200" dirty="0" smtClean="0">
                <a:solidFill>
                  <a:schemeClr val="tx1"/>
                </a:solidFill>
                <a:effectLst/>
                <a:latin typeface="+mn-lt"/>
                <a:ea typeface="+mn-ea"/>
                <a:cs typeface="+mn-cs"/>
              </a:rPr>
              <a:t>19%</a:t>
            </a:r>
            <a:r>
              <a:rPr lang="en-GB" sz="1350" kern="1200" dirty="0" smtClean="0">
                <a:solidFill>
                  <a:schemeClr val="tx1"/>
                </a:solidFill>
                <a:effectLst/>
                <a:latin typeface="+mn-lt"/>
                <a:ea typeface="+mn-ea"/>
                <a:cs typeface="+mn-cs"/>
              </a:rPr>
              <a:t> felt satisfied with their sleep every night.</a:t>
            </a:r>
          </a:p>
          <a:p>
            <a:pPr lvl="0"/>
            <a:r>
              <a:rPr lang="en-GB" sz="1350" b="1" kern="1200" dirty="0" smtClean="0">
                <a:solidFill>
                  <a:schemeClr val="tx1"/>
                </a:solidFill>
                <a:effectLst/>
                <a:latin typeface="+mn-lt"/>
                <a:ea typeface="+mn-ea"/>
                <a:cs typeface="+mn-cs"/>
              </a:rPr>
              <a:t>34%</a:t>
            </a:r>
            <a:r>
              <a:rPr lang="en-GB" sz="1350" kern="1200" dirty="0" smtClean="0">
                <a:solidFill>
                  <a:schemeClr val="tx1"/>
                </a:solidFill>
                <a:effectLst/>
                <a:latin typeface="+mn-lt"/>
                <a:ea typeface="+mn-ea"/>
                <a:cs typeface="+mn-cs"/>
              </a:rPr>
              <a:t> said they had an extremely hard time falling asleep almost every night.</a:t>
            </a:r>
          </a:p>
          <a:p>
            <a:pPr lvl="0"/>
            <a:r>
              <a:rPr lang="en-GB" sz="1350" b="1" kern="1200" dirty="0" smtClean="0">
                <a:solidFill>
                  <a:schemeClr val="tx1"/>
                </a:solidFill>
                <a:effectLst/>
                <a:latin typeface="+mn-lt"/>
                <a:ea typeface="+mn-ea"/>
                <a:cs typeface="+mn-cs"/>
              </a:rPr>
              <a:t>50%</a:t>
            </a:r>
            <a:r>
              <a:rPr lang="en-GB" sz="1350" kern="1200" dirty="0" smtClean="0">
                <a:solidFill>
                  <a:schemeClr val="tx1"/>
                </a:solidFill>
                <a:effectLst/>
                <a:latin typeface="+mn-lt"/>
                <a:ea typeface="+mn-ea"/>
                <a:cs typeface="+mn-cs"/>
              </a:rPr>
              <a:t> said they felt tired or dragged out nearly every day.</a:t>
            </a:r>
          </a:p>
          <a:p>
            <a:r>
              <a:rPr lang="en-GB" sz="1350" kern="1200" dirty="0" smtClean="0">
                <a:solidFill>
                  <a:schemeClr val="tx1"/>
                </a:solidFill>
                <a:effectLst/>
                <a:latin typeface="+mn-lt"/>
                <a:ea typeface="+mn-ea"/>
                <a:cs typeface="+mn-cs"/>
              </a:rPr>
              <a:t>Health implications and effects on memory and your ability to retain information – a major problem if you are a teenager trying to learn.</a:t>
            </a:r>
          </a:p>
          <a:p>
            <a:r>
              <a:rPr lang="en-GB" sz="1350" kern="1200" dirty="0" smtClean="0">
                <a:solidFill>
                  <a:schemeClr val="tx1"/>
                </a:solidFill>
                <a:effectLst/>
                <a:latin typeface="+mn-lt"/>
                <a:ea typeface="+mn-ea"/>
                <a:cs typeface="+mn-cs"/>
              </a:rPr>
              <a:t>1998 survey – students with higher grades reported more total sleep. Failing students (C-F) slept around 25 mins less and in bed 40 mins later than A/B students. </a:t>
            </a:r>
            <a:endParaRPr lang="en-GB" sz="1350" dirty="0"/>
          </a:p>
        </p:txBody>
      </p:sp>
      <p:sp>
        <p:nvSpPr>
          <p:cNvPr id="4" name="Slide Number Placeholder 3"/>
          <p:cNvSpPr>
            <a:spLocks noGrp="1"/>
          </p:cNvSpPr>
          <p:nvPr>
            <p:ph type="sldNum" sz="quarter" idx="10"/>
          </p:nvPr>
        </p:nvSpPr>
        <p:spPr/>
        <p:txBody>
          <a:bodyPr/>
          <a:lstStyle/>
          <a:p>
            <a:fld id="{4098E8C2-B3AA-4ED8-8E3A-41230E031515}" type="slidenum">
              <a:rPr lang="en-GB" smtClean="0"/>
              <a:t>2</a:t>
            </a:fld>
            <a:endParaRPr lang="en-GB"/>
          </a:p>
        </p:txBody>
      </p:sp>
    </p:spTree>
    <p:extLst>
      <p:ext uri="{BB962C8B-B14F-4D97-AF65-F5344CB8AC3E}">
        <p14:creationId xmlns:p14="http://schemas.microsoft.com/office/powerpoint/2010/main" val="3347573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8E8C2-B3AA-4ED8-8E3A-41230E031515}" type="slidenum">
              <a:rPr lang="en-GB" smtClean="0"/>
              <a:t>20</a:t>
            </a:fld>
            <a:endParaRPr lang="en-GB"/>
          </a:p>
        </p:txBody>
      </p:sp>
    </p:spTree>
    <p:extLst>
      <p:ext uri="{BB962C8B-B14F-4D97-AF65-F5344CB8AC3E}">
        <p14:creationId xmlns:p14="http://schemas.microsoft.com/office/powerpoint/2010/main" val="240873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kern="1200" dirty="0" smtClean="0">
                <a:solidFill>
                  <a:schemeClr val="tx1"/>
                </a:solidFill>
                <a:effectLst/>
                <a:latin typeface="+mn-lt"/>
                <a:ea typeface="+mn-ea"/>
                <a:cs typeface="+mn-cs"/>
              </a:rPr>
              <a:t>Sleep is an active period (known for ≈ since 1920s)</a:t>
            </a:r>
          </a:p>
          <a:p>
            <a:pPr lvl="0"/>
            <a:r>
              <a:rPr lang="en-GB" sz="1900" kern="1200" dirty="0" smtClean="0">
                <a:solidFill>
                  <a:schemeClr val="tx1"/>
                </a:solidFill>
                <a:effectLst/>
                <a:latin typeface="+mn-lt"/>
                <a:ea typeface="+mn-ea"/>
                <a:cs typeface="+mn-cs"/>
              </a:rPr>
              <a:t>Restoration</a:t>
            </a:r>
          </a:p>
          <a:p>
            <a:pPr lvl="0"/>
            <a:r>
              <a:rPr lang="en-GB" sz="1900" kern="1200" dirty="0" smtClean="0">
                <a:solidFill>
                  <a:schemeClr val="tx1"/>
                </a:solidFill>
                <a:effectLst/>
                <a:latin typeface="+mn-lt"/>
                <a:ea typeface="+mn-ea"/>
                <a:cs typeface="+mn-cs"/>
              </a:rPr>
              <a:t>Strengthening</a:t>
            </a:r>
          </a:p>
          <a:p>
            <a:pPr lvl="0"/>
            <a:r>
              <a:rPr lang="en-GB" sz="1900" kern="1200" dirty="0" smtClean="0">
                <a:solidFill>
                  <a:schemeClr val="tx1"/>
                </a:solidFill>
                <a:effectLst/>
                <a:latin typeface="+mn-lt"/>
                <a:ea typeface="+mn-ea"/>
                <a:cs typeface="+mn-cs"/>
              </a:rPr>
              <a:t>Processing</a:t>
            </a:r>
          </a:p>
          <a:p>
            <a:r>
              <a:rPr lang="en-GB" sz="1900" kern="1200" dirty="0" smtClean="0">
                <a:solidFill>
                  <a:schemeClr val="tx1"/>
                </a:solidFill>
                <a:effectLst/>
                <a:latin typeface="+mn-lt"/>
                <a:ea typeface="+mn-ea"/>
                <a:cs typeface="+mn-cs"/>
              </a:rPr>
              <a:t>Restore and rejuvenate, repair tissue</a:t>
            </a:r>
          </a:p>
          <a:p>
            <a:r>
              <a:rPr lang="en-GB" sz="1900" kern="1200" dirty="0" smtClean="0">
                <a:solidFill>
                  <a:schemeClr val="tx1"/>
                </a:solidFill>
                <a:effectLst/>
                <a:latin typeface="+mn-lt"/>
                <a:ea typeface="+mn-ea"/>
                <a:cs typeface="+mn-cs"/>
              </a:rPr>
              <a:t>Grow muscle and synthesize hormones.</a:t>
            </a:r>
          </a:p>
          <a:p>
            <a:r>
              <a:rPr lang="en-GB" sz="1900" kern="1200" dirty="0" smtClean="0">
                <a:solidFill>
                  <a:schemeClr val="tx1"/>
                </a:solidFill>
                <a:effectLst/>
                <a:latin typeface="+mn-lt"/>
                <a:ea typeface="+mn-ea"/>
                <a:cs typeface="+mn-cs"/>
              </a:rPr>
              <a:t>During the day our brains take in an extraordinary amount of information (acquisition). This information needs to be processed and stored. Most happens when we’re asleep. Information is transferred from short-term memory to stronger long-term memory in a process called consolidation. Once stored we can access the information (recall).</a:t>
            </a:r>
            <a:endParaRPr lang="en-GB" sz="1900" dirty="0"/>
          </a:p>
        </p:txBody>
      </p:sp>
      <p:sp>
        <p:nvSpPr>
          <p:cNvPr id="4" name="Slide Number Placeholder 3"/>
          <p:cNvSpPr>
            <a:spLocks noGrp="1"/>
          </p:cNvSpPr>
          <p:nvPr>
            <p:ph type="sldNum" sz="quarter" idx="10"/>
          </p:nvPr>
        </p:nvSpPr>
        <p:spPr/>
        <p:txBody>
          <a:bodyPr/>
          <a:lstStyle/>
          <a:p>
            <a:fld id="{4098E8C2-B3AA-4ED8-8E3A-41230E031515}" type="slidenum">
              <a:rPr lang="en-GB" smtClean="0"/>
              <a:t>3</a:t>
            </a:fld>
            <a:endParaRPr lang="en-GB"/>
          </a:p>
        </p:txBody>
      </p:sp>
    </p:spTree>
    <p:extLst>
      <p:ext uri="{BB962C8B-B14F-4D97-AF65-F5344CB8AC3E}">
        <p14:creationId xmlns:p14="http://schemas.microsoft.com/office/powerpoint/2010/main" val="320311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Note reduces as we get older. Upper limit as well as lower limit – no benefit beyond, may even damage</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4</a:t>
            </a:fld>
            <a:endParaRPr lang="en-GB"/>
          </a:p>
        </p:txBody>
      </p:sp>
    </p:spTree>
    <p:extLst>
      <p:ext uri="{BB962C8B-B14F-4D97-AF65-F5344CB8AC3E}">
        <p14:creationId xmlns:p14="http://schemas.microsoft.com/office/powerpoint/2010/main" val="25378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Show battery charger. If not full will work, if full will not charge any more.</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5</a:t>
            </a:fld>
            <a:endParaRPr lang="en-GB"/>
          </a:p>
        </p:txBody>
      </p:sp>
    </p:spTree>
    <p:extLst>
      <p:ext uri="{BB962C8B-B14F-4D97-AF65-F5344CB8AC3E}">
        <p14:creationId xmlns:p14="http://schemas.microsoft.com/office/powerpoint/2010/main" val="237652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Infants 50 </a:t>
            </a:r>
            <a:r>
              <a:rPr lang="en-GB" sz="2400" kern="1200" dirty="0" err="1" smtClean="0">
                <a:solidFill>
                  <a:schemeClr val="tx1"/>
                </a:solidFill>
                <a:effectLst/>
                <a:latin typeface="+mn-lt"/>
                <a:ea typeface="+mn-ea"/>
                <a:cs typeface="+mn-cs"/>
              </a:rPr>
              <a:t>mins</a:t>
            </a:r>
            <a:r>
              <a:rPr lang="en-GB" sz="2400" kern="1200" dirty="0" smtClean="0">
                <a:solidFill>
                  <a:schemeClr val="tx1"/>
                </a:solidFill>
                <a:effectLst/>
                <a:latin typeface="+mn-lt"/>
                <a:ea typeface="+mn-ea"/>
                <a:cs typeface="+mn-cs"/>
              </a:rPr>
              <a:t> – adults 90 </a:t>
            </a:r>
            <a:r>
              <a:rPr lang="en-GB" sz="2400" kern="1200" dirty="0" err="1" smtClean="0">
                <a:solidFill>
                  <a:schemeClr val="tx1"/>
                </a:solidFill>
                <a:effectLst/>
                <a:latin typeface="+mn-lt"/>
                <a:ea typeface="+mn-ea"/>
                <a:cs typeface="+mn-cs"/>
              </a:rPr>
              <a:t>mins</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6</a:t>
            </a:fld>
            <a:endParaRPr lang="en-GB"/>
          </a:p>
        </p:txBody>
      </p:sp>
    </p:spTree>
    <p:extLst>
      <p:ext uri="{BB962C8B-B14F-4D97-AF65-F5344CB8AC3E}">
        <p14:creationId xmlns:p14="http://schemas.microsoft.com/office/powerpoint/2010/main" val="409439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kern="1200" dirty="0" smtClean="0">
                <a:solidFill>
                  <a:schemeClr val="tx1"/>
                </a:solidFill>
                <a:effectLst/>
                <a:latin typeface="+mn-lt"/>
                <a:ea typeface="+mn-ea"/>
                <a:cs typeface="+mn-cs"/>
              </a:rPr>
              <a:t>Teenagers have similar patterns to adults but longer REM – talk about in a minute.</a:t>
            </a:r>
          </a:p>
          <a:p>
            <a:r>
              <a:rPr lang="en-GB" sz="2200" kern="1200" dirty="0" smtClean="0">
                <a:solidFill>
                  <a:schemeClr val="tx1"/>
                </a:solidFill>
                <a:effectLst/>
                <a:latin typeface="+mn-lt"/>
                <a:ea typeface="+mn-ea"/>
                <a:cs typeface="+mn-cs"/>
              </a:rPr>
              <a:t>Thousands of neurons created to form memories. Thought sleep was for rebalancing until EEGs invented in 1920s. Rebalancing occurs when awake in order to focus on memory processes when we’re asleep</a:t>
            </a:r>
          </a:p>
          <a:p>
            <a:r>
              <a:rPr lang="en-GB" sz="2200" kern="1200" dirty="0" smtClean="0">
                <a:solidFill>
                  <a:schemeClr val="tx1"/>
                </a:solidFill>
                <a:effectLst/>
                <a:latin typeface="+mn-lt"/>
                <a:ea typeface="+mn-ea"/>
                <a:cs typeface="+mn-cs"/>
              </a:rPr>
              <a:t>Rapid eye movement (REM) consolidate procedural memory (movement and physical knowledge). Teenagers learning to move again – growth spurts – so need more.</a:t>
            </a:r>
            <a:endParaRPr lang="en-GB" sz="2200" dirty="0"/>
          </a:p>
        </p:txBody>
      </p:sp>
      <p:sp>
        <p:nvSpPr>
          <p:cNvPr id="4" name="Slide Number Placeholder 3"/>
          <p:cNvSpPr>
            <a:spLocks noGrp="1"/>
          </p:cNvSpPr>
          <p:nvPr>
            <p:ph type="sldNum" sz="quarter" idx="10"/>
          </p:nvPr>
        </p:nvSpPr>
        <p:spPr/>
        <p:txBody>
          <a:bodyPr/>
          <a:lstStyle/>
          <a:p>
            <a:fld id="{4098E8C2-B3AA-4ED8-8E3A-41230E031515}" type="slidenum">
              <a:rPr lang="en-GB" smtClean="0"/>
              <a:t>7</a:t>
            </a:fld>
            <a:endParaRPr lang="en-GB"/>
          </a:p>
        </p:txBody>
      </p:sp>
    </p:spTree>
    <p:extLst>
      <p:ext uri="{BB962C8B-B14F-4D97-AF65-F5344CB8AC3E}">
        <p14:creationId xmlns:p14="http://schemas.microsoft.com/office/powerpoint/2010/main" val="185154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Slow-wave sleep (deep sleep) when we consolidate declarative memory (verbal knowledge and facts). Also electrical input from the hippocampus (small region involved in emotion and memory) reaches the cortex (outer layer linked to consciousness, learning and memory) allowing the consolidation of recent memories to long-term memories.</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8</a:t>
            </a:fld>
            <a:endParaRPr lang="en-GB"/>
          </a:p>
        </p:txBody>
      </p:sp>
    </p:spTree>
    <p:extLst>
      <p:ext uri="{BB962C8B-B14F-4D97-AF65-F5344CB8AC3E}">
        <p14:creationId xmlns:p14="http://schemas.microsoft.com/office/powerpoint/2010/main" val="70600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chemeClr val="tx1"/>
                </a:solidFill>
                <a:effectLst/>
                <a:latin typeface="+mn-lt"/>
                <a:ea typeface="+mn-ea"/>
                <a:cs typeface="+mn-cs"/>
              </a:rPr>
              <a:t>Battery charger with scale. If not fully charged will function but may have missed full cycle.</a:t>
            </a:r>
            <a:endParaRPr lang="en-GB" sz="2400" dirty="0"/>
          </a:p>
        </p:txBody>
      </p:sp>
      <p:sp>
        <p:nvSpPr>
          <p:cNvPr id="4" name="Slide Number Placeholder 3"/>
          <p:cNvSpPr>
            <a:spLocks noGrp="1"/>
          </p:cNvSpPr>
          <p:nvPr>
            <p:ph type="sldNum" sz="quarter" idx="10"/>
          </p:nvPr>
        </p:nvSpPr>
        <p:spPr/>
        <p:txBody>
          <a:bodyPr/>
          <a:lstStyle/>
          <a:p>
            <a:fld id="{4098E8C2-B3AA-4ED8-8E3A-41230E031515}" type="slidenum">
              <a:rPr lang="en-GB" smtClean="0"/>
              <a:t>9</a:t>
            </a:fld>
            <a:endParaRPr lang="en-GB"/>
          </a:p>
        </p:txBody>
      </p:sp>
    </p:spTree>
    <p:extLst>
      <p:ext uri="{BB962C8B-B14F-4D97-AF65-F5344CB8AC3E}">
        <p14:creationId xmlns:p14="http://schemas.microsoft.com/office/powerpoint/2010/main" val="207270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4E0FF7-6A3A-4D62-B184-276CE9DD5110}"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308691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E0FF7-6A3A-4D62-B184-276CE9DD5110}"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290053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E0FF7-6A3A-4D62-B184-276CE9DD5110}"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343498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E0FF7-6A3A-4D62-B184-276CE9DD5110}"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266909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4E0FF7-6A3A-4D62-B184-276CE9DD5110}" type="datetimeFigureOut">
              <a:rPr lang="en-GB" smtClean="0"/>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413554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4E0FF7-6A3A-4D62-B184-276CE9DD5110}"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390783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4E0FF7-6A3A-4D62-B184-276CE9DD5110}" type="datetimeFigureOut">
              <a:rPr lang="en-GB" smtClean="0"/>
              <a:t>23/05/2017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4015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4E0FF7-6A3A-4D62-B184-276CE9DD5110}" type="datetimeFigureOut">
              <a:rPr lang="en-GB" smtClean="0"/>
              <a:t>23/05/2017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41153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E0FF7-6A3A-4D62-B184-276CE9DD5110}" type="datetimeFigureOut">
              <a:rPr lang="en-GB" smtClean="0"/>
              <a:t>23/05/2017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311519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E0FF7-6A3A-4D62-B184-276CE9DD5110}"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82129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E0FF7-6A3A-4D62-B184-276CE9DD5110}" type="datetimeFigureOut">
              <a:rPr lang="en-GB" smtClean="0"/>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D691E-C783-4278-B5C9-F9167B425BC7}" type="slidenum">
              <a:rPr lang="en-GB" smtClean="0"/>
              <a:t>‹#›</a:t>
            </a:fld>
            <a:endParaRPr lang="en-GB"/>
          </a:p>
        </p:txBody>
      </p:sp>
    </p:spTree>
    <p:extLst>
      <p:ext uri="{BB962C8B-B14F-4D97-AF65-F5344CB8AC3E}">
        <p14:creationId xmlns:p14="http://schemas.microsoft.com/office/powerpoint/2010/main" val="278837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0FF7-6A3A-4D62-B184-276CE9DD5110}" type="datetimeFigureOut">
              <a:rPr lang="en-GB" smtClean="0"/>
              <a:t>23/05/2017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691E-C783-4278-B5C9-F9167B425BC7}" type="slidenum">
              <a:rPr lang="en-GB" smtClean="0"/>
              <a:t>‹#›</a:t>
            </a:fld>
            <a:endParaRPr lang="en-GB"/>
          </a:p>
        </p:txBody>
      </p:sp>
    </p:spTree>
    <p:extLst>
      <p:ext uri="{BB962C8B-B14F-4D97-AF65-F5344CB8AC3E}">
        <p14:creationId xmlns:p14="http://schemas.microsoft.com/office/powerpoint/2010/main" val="315000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Sleep and the Teenage Brain</a:t>
            </a:r>
            <a:endParaRPr lang="en-GB" dirty="0"/>
          </a:p>
        </p:txBody>
      </p:sp>
      <p:sp>
        <p:nvSpPr>
          <p:cNvPr id="3" name="Subtitle 2"/>
          <p:cNvSpPr>
            <a:spLocks noGrp="1"/>
          </p:cNvSpPr>
          <p:nvPr>
            <p:ph type="subTitle" idx="1"/>
          </p:nvPr>
        </p:nvSpPr>
        <p:spPr>
          <a:xfrm>
            <a:off x="4312355" y="4459994"/>
            <a:ext cx="7349067" cy="563562"/>
          </a:xfrm>
        </p:spPr>
        <p:txBody>
          <a:bodyPr/>
          <a:lstStyle/>
          <a:p>
            <a:r>
              <a:rPr lang="en-GB" dirty="0" smtClean="0"/>
              <a:t>Jennifer Ritson</a:t>
            </a:r>
            <a:endParaRPr lang="en-GB" dirty="0"/>
          </a:p>
        </p:txBody>
      </p:sp>
      <p:pic>
        <p:nvPicPr>
          <p:cNvPr id="6" name="Picture 5"/>
          <p:cNvPicPr>
            <a:picLocks noChangeAspect="1"/>
          </p:cNvPicPr>
          <p:nvPr/>
        </p:nvPicPr>
        <p:blipFill rotWithShape="1">
          <a:blip r:embed="rId3"/>
          <a:srcRect l="16338" t="16119" r="18442" b="7880"/>
          <a:stretch/>
        </p:blipFill>
        <p:spPr>
          <a:xfrm>
            <a:off x="9087556" y="4120444"/>
            <a:ext cx="2099733" cy="1614311"/>
          </a:xfrm>
          <a:prstGeom prst="rect">
            <a:avLst/>
          </a:prstGeom>
        </p:spPr>
      </p:pic>
      <p:pic>
        <p:nvPicPr>
          <p:cNvPr id="8" name="Picture 7"/>
          <p:cNvPicPr>
            <a:picLocks noChangeAspect="1"/>
          </p:cNvPicPr>
          <p:nvPr/>
        </p:nvPicPr>
        <p:blipFill rotWithShape="1">
          <a:blip r:embed="rId4"/>
          <a:srcRect l="9620" t="17011" r="9620" b="8135"/>
          <a:stretch/>
        </p:blipFill>
        <p:spPr>
          <a:xfrm>
            <a:off x="564444" y="511882"/>
            <a:ext cx="1738489" cy="1761067"/>
          </a:xfrm>
          <a:prstGeom prst="rect">
            <a:avLst/>
          </a:prstGeom>
        </p:spPr>
      </p:pic>
      <p:pic>
        <p:nvPicPr>
          <p:cNvPr id="9" name="Picture 8"/>
          <p:cNvPicPr>
            <a:picLocks noChangeAspect="1"/>
          </p:cNvPicPr>
          <p:nvPr/>
        </p:nvPicPr>
        <p:blipFill rotWithShape="1">
          <a:blip r:embed="rId5"/>
          <a:srcRect l="6298" t="8034" r="4297" b="5066"/>
          <a:stretch/>
        </p:blipFill>
        <p:spPr>
          <a:xfrm>
            <a:off x="8387644" y="440267"/>
            <a:ext cx="1806223" cy="2065866"/>
          </a:xfrm>
          <a:prstGeom prst="rect">
            <a:avLst/>
          </a:prstGeom>
        </p:spPr>
      </p:pic>
    </p:spTree>
    <p:extLst>
      <p:ext uri="{BB962C8B-B14F-4D97-AF65-F5344CB8AC3E}">
        <p14:creationId xmlns:p14="http://schemas.microsoft.com/office/powerpoint/2010/main" val="176078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Why do we fall asleep?</a:t>
            </a:r>
            <a:endParaRPr lang="en-GB" dirty="0"/>
          </a:p>
        </p:txBody>
      </p:sp>
      <p:sp>
        <p:nvSpPr>
          <p:cNvPr id="4" name="Title 1"/>
          <p:cNvSpPr txBox="1">
            <a:spLocks/>
          </p:cNvSpPr>
          <p:nvPr/>
        </p:nvSpPr>
        <p:spPr>
          <a:xfrm>
            <a:off x="3143956" y="1398058"/>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Two Processes:</a:t>
            </a:r>
          </a:p>
          <a:p>
            <a:pPr marL="571500" indent="-571500">
              <a:buFont typeface="Arial" panose="020B0604020202020204" pitchFamily="34" charset="0"/>
              <a:buChar char="•"/>
            </a:pPr>
            <a:r>
              <a:rPr lang="en-GB" dirty="0" smtClean="0"/>
              <a:t>Sleep-Wake Homeostasis</a:t>
            </a:r>
          </a:p>
          <a:p>
            <a:pPr marL="571500" indent="-571500">
              <a:buFont typeface="Arial" panose="020B0604020202020204" pitchFamily="34" charset="0"/>
              <a:buChar char="•"/>
            </a:pPr>
            <a:r>
              <a:rPr lang="en-GB" dirty="0" smtClean="0"/>
              <a:t>Circadian Rhythm</a:t>
            </a:r>
          </a:p>
        </p:txBody>
      </p:sp>
      <p:sp>
        <p:nvSpPr>
          <p:cNvPr id="10" name="Title 1"/>
          <p:cNvSpPr txBox="1">
            <a:spLocks/>
          </p:cNvSpPr>
          <p:nvPr/>
        </p:nvSpPr>
        <p:spPr>
          <a:xfrm>
            <a:off x="1796841" y="2530803"/>
            <a:ext cx="886686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Why do we fall asleep?</a:t>
            </a:r>
            <a:endParaRPr lang="en-GB" sz="7200" dirty="0"/>
          </a:p>
        </p:txBody>
      </p:sp>
      <p:pic>
        <p:nvPicPr>
          <p:cNvPr id="5" name="Picture 4"/>
          <p:cNvPicPr>
            <a:picLocks noChangeAspect="1"/>
          </p:cNvPicPr>
          <p:nvPr/>
        </p:nvPicPr>
        <p:blipFill>
          <a:blip r:embed="rId3"/>
          <a:stretch>
            <a:fillRect/>
          </a:stretch>
        </p:blipFill>
        <p:spPr>
          <a:xfrm>
            <a:off x="4010426" y="3254241"/>
            <a:ext cx="3600988" cy="3240889"/>
          </a:xfrm>
          <a:prstGeom prst="rect">
            <a:avLst/>
          </a:prstGeom>
        </p:spPr>
      </p:pic>
    </p:spTree>
    <p:extLst>
      <p:ext uri="{BB962C8B-B14F-4D97-AF65-F5344CB8AC3E}">
        <p14:creationId xmlns:p14="http://schemas.microsoft.com/office/powerpoint/2010/main" val="30494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81481E-6 L -0.16693 -0.30856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Circadian Rhythm.</a:t>
            </a:r>
            <a:endParaRPr lang="en-GB" dirty="0"/>
          </a:p>
        </p:txBody>
      </p:sp>
      <p:sp>
        <p:nvSpPr>
          <p:cNvPr id="4" name="Title 1"/>
          <p:cNvSpPr txBox="1">
            <a:spLocks/>
          </p:cNvSpPr>
          <p:nvPr/>
        </p:nvSpPr>
        <p:spPr>
          <a:xfrm>
            <a:off x="3143956" y="1398058"/>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Hormone Release:</a:t>
            </a:r>
          </a:p>
          <a:p>
            <a:pPr marL="571500" indent="-571500">
              <a:buFont typeface="Arial" panose="020B0604020202020204" pitchFamily="34" charset="0"/>
              <a:buChar char="•"/>
            </a:pPr>
            <a:r>
              <a:rPr lang="en-GB" dirty="0" smtClean="0"/>
              <a:t>Growth hormone</a:t>
            </a:r>
          </a:p>
          <a:p>
            <a:pPr marL="571500" indent="-571500">
              <a:buFont typeface="Arial" panose="020B0604020202020204" pitchFamily="34" charset="0"/>
              <a:buChar char="•"/>
            </a:pPr>
            <a:r>
              <a:rPr lang="en-GB" dirty="0" smtClean="0"/>
              <a:t>Cortisol</a:t>
            </a:r>
          </a:p>
          <a:p>
            <a:pPr marL="571500" indent="-571500">
              <a:buFont typeface="Arial" panose="020B0604020202020204" pitchFamily="34" charset="0"/>
              <a:buChar char="•"/>
            </a:pPr>
            <a:r>
              <a:rPr lang="en-GB" dirty="0"/>
              <a:t>Melatonin</a:t>
            </a:r>
            <a:endParaRPr lang="en-GB" dirty="0" smtClean="0"/>
          </a:p>
        </p:txBody>
      </p:sp>
      <p:sp>
        <p:nvSpPr>
          <p:cNvPr id="10" name="Title 1"/>
          <p:cNvSpPr txBox="1">
            <a:spLocks/>
          </p:cNvSpPr>
          <p:nvPr/>
        </p:nvSpPr>
        <p:spPr>
          <a:xfrm>
            <a:off x="1796841" y="2530803"/>
            <a:ext cx="886686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Circadian Rhythm.</a:t>
            </a:r>
            <a:endParaRPr lang="en-GB" sz="7200" dirty="0"/>
          </a:p>
        </p:txBody>
      </p:sp>
      <p:pic>
        <p:nvPicPr>
          <p:cNvPr id="6" name="Picture 5"/>
          <p:cNvPicPr>
            <a:picLocks noChangeAspect="1"/>
          </p:cNvPicPr>
          <p:nvPr/>
        </p:nvPicPr>
        <p:blipFill>
          <a:blip r:embed="rId3"/>
          <a:stretch>
            <a:fillRect/>
          </a:stretch>
        </p:blipFill>
        <p:spPr>
          <a:xfrm>
            <a:off x="2459916" y="3836899"/>
            <a:ext cx="5827190" cy="2836159"/>
          </a:xfrm>
          <a:prstGeom prst="rect">
            <a:avLst/>
          </a:prstGeom>
        </p:spPr>
      </p:pic>
    </p:spTree>
    <p:extLst>
      <p:ext uri="{BB962C8B-B14F-4D97-AF65-F5344CB8AC3E}">
        <p14:creationId xmlns:p14="http://schemas.microsoft.com/office/powerpoint/2010/main" val="27821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81481E-6 L -0.16693 -0.30856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nodeType="clickEffect">
                                  <p:stCondLst>
                                    <p:cond delay="0"/>
                                  </p:stCondLst>
                                  <p:childTnLst>
                                    <p:animClr clrSpc="rgb" dir="cw">
                                      <p:cBhvr override="childStyle">
                                        <p:cTn id="35" dur="2000" fill="hold"/>
                                        <p:tgtEl>
                                          <p:spTgt spid="4">
                                            <p:txEl>
                                              <p:pRg st="2" end="2"/>
                                            </p:txEl>
                                          </p:spTgt>
                                        </p:tgtEl>
                                        <p:attrNameLst>
                                          <p:attrName>style.color</p:attrName>
                                        </p:attrNameLst>
                                      </p:cBhvr>
                                      <p:to>
                                        <a:srgbClr val="FF0000"/>
                                      </p:to>
                                    </p:animClr>
                                  </p:childTnLst>
                                </p:cTn>
                              </p:par>
                              <p:par>
                                <p:cTn id="36" presetID="3" presetClass="emph" presetSubtype="2" fill="hold" nodeType="withEffect">
                                  <p:stCondLst>
                                    <p:cond delay="0"/>
                                  </p:stCondLst>
                                  <p:childTnLst>
                                    <p:animClr clrSpc="rgb" dir="cw">
                                      <p:cBhvr override="childStyle">
                                        <p:cTn id="37" dur="2000" fill="hold"/>
                                        <p:tgtEl>
                                          <p:spTgt spid="4">
                                            <p:txEl>
                                              <p:pRg st="3" end="3"/>
                                            </p:txEl>
                                          </p:spTgt>
                                        </p:tgtEl>
                                        <p:attrNameLst>
                                          <p:attrName>style.color</p:attrName>
                                        </p:attrNameLst>
                                      </p:cBhvr>
                                      <p:to>
                                        <a:srgbClr val="FF0000"/>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084280" y="4033732"/>
            <a:ext cx="1484822" cy="1299219"/>
          </a:xfrm>
          <a:prstGeom prst="rect">
            <a:avLst/>
          </a:prstGeom>
        </p:spPr>
      </p:pic>
      <p:pic>
        <p:nvPicPr>
          <p:cNvPr id="11" name="Picture 10"/>
          <p:cNvPicPr>
            <a:picLocks noChangeAspect="1"/>
          </p:cNvPicPr>
          <p:nvPr/>
        </p:nvPicPr>
        <p:blipFill rotWithShape="1">
          <a:blip r:embed="rId4"/>
          <a:srcRect l="12990" t="23593" r="15058" b="2793"/>
          <a:stretch/>
        </p:blipFill>
        <p:spPr>
          <a:xfrm>
            <a:off x="7405800" y="1583140"/>
            <a:ext cx="1229761" cy="1187355"/>
          </a:xfrm>
          <a:prstGeom prst="rect">
            <a:avLst/>
          </a:prstGeom>
        </p:spPr>
      </p:pic>
      <p:pic>
        <p:nvPicPr>
          <p:cNvPr id="2" name="Picture 1"/>
          <p:cNvPicPr>
            <a:picLocks noChangeAspect="1"/>
          </p:cNvPicPr>
          <p:nvPr/>
        </p:nvPicPr>
        <p:blipFill>
          <a:blip r:embed="rId5"/>
          <a:stretch>
            <a:fillRect/>
          </a:stretch>
        </p:blipFill>
        <p:spPr>
          <a:xfrm>
            <a:off x="10392651" y="332141"/>
            <a:ext cx="1159057" cy="1424201"/>
          </a:xfrm>
          <a:prstGeom prst="rect">
            <a:avLst/>
          </a:prstGeom>
        </p:spPr>
      </p:pic>
      <p:sp>
        <p:nvSpPr>
          <p:cNvPr id="3" name="Title 1"/>
          <p:cNvSpPr txBox="1">
            <a:spLocks/>
          </p:cNvSpPr>
          <p:nvPr/>
        </p:nvSpPr>
        <p:spPr>
          <a:xfrm>
            <a:off x="1241778" y="332141"/>
            <a:ext cx="5636694"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What stops us sleeping?</a:t>
            </a:r>
            <a:endParaRPr lang="en-GB" dirty="0"/>
          </a:p>
        </p:txBody>
      </p:sp>
      <p:sp>
        <p:nvSpPr>
          <p:cNvPr id="4" name="Title 1"/>
          <p:cNvSpPr txBox="1">
            <a:spLocks/>
          </p:cNvSpPr>
          <p:nvPr/>
        </p:nvSpPr>
        <p:spPr>
          <a:xfrm>
            <a:off x="846161" y="1019204"/>
            <a:ext cx="11013743"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GB" dirty="0" smtClean="0"/>
              <a:t>Irregular bedtimes/oversleeping at weekends</a:t>
            </a:r>
          </a:p>
          <a:p>
            <a:pPr marL="571500" indent="-571500">
              <a:buFont typeface="Arial" panose="020B0604020202020204" pitchFamily="34" charset="0"/>
              <a:buChar char="•"/>
            </a:pPr>
            <a:r>
              <a:rPr lang="en-GB" dirty="0" smtClean="0"/>
              <a:t>Caffeine or sugar</a:t>
            </a:r>
          </a:p>
          <a:p>
            <a:pPr marL="571500" indent="-571500">
              <a:buFont typeface="Arial" panose="020B0604020202020204" pitchFamily="34" charset="0"/>
              <a:buChar char="•"/>
            </a:pPr>
            <a:r>
              <a:rPr lang="en-GB" dirty="0" smtClean="0"/>
              <a:t>Alcohol, nicotine or drugs</a:t>
            </a:r>
          </a:p>
          <a:p>
            <a:pPr marL="571500" indent="-571500">
              <a:buFont typeface="Arial" panose="020B0604020202020204" pitchFamily="34" charset="0"/>
              <a:buChar char="•"/>
            </a:pPr>
            <a:r>
              <a:rPr lang="en-GB" dirty="0" smtClean="0"/>
              <a:t>Too full or too hungry</a:t>
            </a:r>
          </a:p>
          <a:p>
            <a:pPr marL="571500" indent="-571500">
              <a:buFont typeface="Arial" panose="020B0604020202020204" pitchFamily="34" charset="0"/>
              <a:buChar char="•"/>
            </a:pPr>
            <a:r>
              <a:rPr lang="en-GB" dirty="0" smtClean="0"/>
              <a:t>Too hot or too cold</a:t>
            </a:r>
          </a:p>
          <a:p>
            <a:pPr marL="571500" indent="-571500">
              <a:buFont typeface="Arial" panose="020B0604020202020204" pitchFamily="34" charset="0"/>
              <a:buChar char="•"/>
            </a:pPr>
            <a:r>
              <a:rPr lang="en-GB" dirty="0" smtClean="0"/>
              <a:t>Too light</a:t>
            </a:r>
          </a:p>
          <a:p>
            <a:pPr marL="571500" indent="-571500">
              <a:buFont typeface="Arial" panose="020B0604020202020204" pitchFamily="34" charset="0"/>
              <a:buChar char="•"/>
            </a:pPr>
            <a:r>
              <a:rPr lang="en-GB" dirty="0" smtClean="0"/>
              <a:t>Strenuous exercise too late</a:t>
            </a:r>
          </a:p>
          <a:p>
            <a:pPr marL="571500" indent="-571500">
              <a:buFont typeface="Arial" panose="020B0604020202020204" pitchFamily="34" charset="0"/>
              <a:buChar char="•"/>
            </a:pPr>
            <a:r>
              <a:rPr lang="en-GB" dirty="0" smtClean="0"/>
              <a:t>Stress/anxiety</a:t>
            </a:r>
          </a:p>
          <a:p>
            <a:pPr marL="571500" indent="-571500">
              <a:buFont typeface="Arial" panose="020B0604020202020204" pitchFamily="34" charset="0"/>
              <a:buChar char="•"/>
            </a:pPr>
            <a:r>
              <a:rPr lang="en-GB" dirty="0" smtClean="0"/>
              <a:t>The </a:t>
            </a:r>
            <a:r>
              <a:rPr lang="en-GB" dirty="0" err="1" smtClean="0"/>
              <a:t>biggy</a:t>
            </a:r>
            <a:r>
              <a:rPr lang="en-GB" dirty="0" smtClean="0"/>
              <a:t>…</a:t>
            </a:r>
          </a:p>
          <a:p>
            <a:pPr marL="571500" indent="-571500">
              <a:buFont typeface="Arial" panose="020B0604020202020204" pitchFamily="34" charset="0"/>
              <a:buChar char="•"/>
            </a:pPr>
            <a:endParaRPr lang="en-GB" dirty="0" smtClean="0"/>
          </a:p>
        </p:txBody>
      </p:sp>
      <p:sp>
        <p:nvSpPr>
          <p:cNvPr id="10" name="Title 1"/>
          <p:cNvSpPr txBox="1">
            <a:spLocks/>
          </p:cNvSpPr>
          <p:nvPr/>
        </p:nvSpPr>
        <p:spPr>
          <a:xfrm>
            <a:off x="2357084" y="2286104"/>
            <a:ext cx="9194624"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What stops us sleeping?</a:t>
            </a:r>
            <a:endParaRPr lang="en-GB" sz="7200" dirty="0"/>
          </a:p>
        </p:txBody>
      </p:sp>
      <p:pic>
        <p:nvPicPr>
          <p:cNvPr id="12" name="Picture 11"/>
          <p:cNvPicPr>
            <a:picLocks noChangeAspect="1"/>
          </p:cNvPicPr>
          <p:nvPr/>
        </p:nvPicPr>
        <p:blipFill>
          <a:blip r:embed="rId6"/>
          <a:stretch>
            <a:fillRect/>
          </a:stretch>
        </p:blipFill>
        <p:spPr>
          <a:xfrm>
            <a:off x="9427821" y="1719149"/>
            <a:ext cx="876000" cy="1133909"/>
          </a:xfrm>
          <a:prstGeom prst="rect">
            <a:avLst/>
          </a:prstGeom>
        </p:spPr>
      </p:pic>
      <p:pic>
        <p:nvPicPr>
          <p:cNvPr id="13" name="Picture 12"/>
          <p:cNvPicPr>
            <a:picLocks noChangeAspect="1"/>
          </p:cNvPicPr>
          <p:nvPr/>
        </p:nvPicPr>
        <p:blipFill>
          <a:blip r:embed="rId7"/>
          <a:stretch>
            <a:fillRect/>
          </a:stretch>
        </p:blipFill>
        <p:spPr>
          <a:xfrm>
            <a:off x="6683348" y="2805823"/>
            <a:ext cx="1378292" cy="1493150"/>
          </a:xfrm>
          <a:prstGeom prst="rect">
            <a:avLst/>
          </a:prstGeom>
        </p:spPr>
      </p:pic>
      <p:pic>
        <p:nvPicPr>
          <p:cNvPr id="14" name="Picture 13"/>
          <p:cNvPicPr>
            <a:picLocks noChangeAspect="1"/>
          </p:cNvPicPr>
          <p:nvPr/>
        </p:nvPicPr>
        <p:blipFill>
          <a:blip r:embed="rId8"/>
          <a:stretch>
            <a:fillRect/>
          </a:stretch>
        </p:blipFill>
        <p:spPr>
          <a:xfrm>
            <a:off x="9089384" y="3050466"/>
            <a:ext cx="2044558" cy="1579521"/>
          </a:xfrm>
          <a:prstGeom prst="rect">
            <a:avLst/>
          </a:prstGeom>
        </p:spPr>
      </p:pic>
      <p:pic>
        <p:nvPicPr>
          <p:cNvPr id="16" name="Picture 15"/>
          <p:cNvPicPr>
            <a:picLocks noChangeAspect="1"/>
          </p:cNvPicPr>
          <p:nvPr/>
        </p:nvPicPr>
        <p:blipFill>
          <a:blip r:embed="rId9"/>
          <a:stretch>
            <a:fillRect/>
          </a:stretch>
        </p:blipFill>
        <p:spPr>
          <a:xfrm>
            <a:off x="9382869" y="4815940"/>
            <a:ext cx="1589310" cy="1714395"/>
          </a:xfrm>
          <a:prstGeom prst="rect">
            <a:avLst/>
          </a:prstGeom>
        </p:spPr>
      </p:pic>
      <p:pic>
        <p:nvPicPr>
          <p:cNvPr id="17" name="Picture 16"/>
          <p:cNvPicPr>
            <a:picLocks noChangeAspect="1"/>
          </p:cNvPicPr>
          <p:nvPr/>
        </p:nvPicPr>
        <p:blipFill>
          <a:blip r:embed="rId10"/>
          <a:stretch>
            <a:fillRect/>
          </a:stretch>
        </p:blipFill>
        <p:spPr>
          <a:xfrm>
            <a:off x="6063186" y="5381965"/>
            <a:ext cx="1998454" cy="1414636"/>
          </a:xfrm>
          <a:prstGeom prst="rect">
            <a:avLst/>
          </a:prstGeom>
        </p:spPr>
      </p:pic>
    </p:spTree>
    <p:extLst>
      <p:ext uri="{BB962C8B-B14F-4D97-AF65-F5344CB8AC3E}">
        <p14:creationId xmlns:p14="http://schemas.microsoft.com/office/powerpoint/2010/main" val="26689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3.33333E-6 L -0.16692 -0.30857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ppt_y"/>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ppt_y"/>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additive="base">
                                        <p:cTn id="70"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 calcmode="lin" valueType="num">
                                      <p:cBhvr additive="base">
                                        <p:cTn id="76"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4">
                                            <p:txEl>
                                              <p:pRg st="7" end="7"/>
                                            </p:txEl>
                                          </p:spTgt>
                                        </p:tgtEl>
                                        <p:attrNameLst>
                                          <p:attrName>ppt_y</p:attrName>
                                        </p:attrNameLst>
                                      </p:cBhvr>
                                      <p:tavLst>
                                        <p:tav tm="0">
                                          <p:val>
                                            <p:strVal val="#ppt_y"/>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4">
                                            <p:txEl>
                                              <p:pRg st="8" end="8"/>
                                            </p:txEl>
                                          </p:spTgt>
                                        </p:tgtEl>
                                        <p:attrNameLst>
                                          <p:attrName>style.visibility</p:attrName>
                                        </p:attrNameLst>
                                      </p:cBhvr>
                                      <p:to>
                                        <p:strVal val="visible"/>
                                      </p:to>
                                    </p:set>
                                    <p:anim calcmode="lin" valueType="num">
                                      <p:cBhvr additive="base">
                                        <p:cTn id="88"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5636694"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What stops us sleeping?</a:t>
            </a:r>
            <a:endParaRPr lang="en-GB" dirty="0"/>
          </a:p>
        </p:txBody>
      </p:sp>
      <p:pic>
        <p:nvPicPr>
          <p:cNvPr id="5" name="Picture 4"/>
          <p:cNvPicPr>
            <a:picLocks noChangeAspect="1"/>
          </p:cNvPicPr>
          <p:nvPr/>
        </p:nvPicPr>
        <p:blipFill>
          <a:blip r:embed="rId3"/>
          <a:stretch>
            <a:fillRect/>
          </a:stretch>
        </p:blipFill>
        <p:spPr>
          <a:xfrm>
            <a:off x="872461" y="1207911"/>
            <a:ext cx="3563061" cy="2476923"/>
          </a:xfrm>
          <a:prstGeom prst="rect">
            <a:avLst/>
          </a:prstGeom>
        </p:spPr>
      </p:pic>
      <p:pic>
        <p:nvPicPr>
          <p:cNvPr id="6" name="Picture 5"/>
          <p:cNvPicPr>
            <a:picLocks noChangeAspect="1"/>
          </p:cNvPicPr>
          <p:nvPr/>
        </p:nvPicPr>
        <p:blipFill>
          <a:blip r:embed="rId4"/>
          <a:stretch>
            <a:fillRect/>
          </a:stretch>
        </p:blipFill>
        <p:spPr>
          <a:xfrm>
            <a:off x="5080182" y="1168939"/>
            <a:ext cx="3949534" cy="2515895"/>
          </a:xfrm>
          <a:prstGeom prst="rect">
            <a:avLst/>
          </a:prstGeom>
        </p:spPr>
      </p:pic>
      <p:pic>
        <p:nvPicPr>
          <p:cNvPr id="7" name="Picture 6"/>
          <p:cNvPicPr>
            <a:picLocks noChangeAspect="1"/>
          </p:cNvPicPr>
          <p:nvPr/>
        </p:nvPicPr>
        <p:blipFill>
          <a:blip r:embed="rId5"/>
          <a:stretch>
            <a:fillRect/>
          </a:stretch>
        </p:blipFill>
        <p:spPr>
          <a:xfrm>
            <a:off x="2004017" y="3544579"/>
            <a:ext cx="3735668" cy="2596914"/>
          </a:xfrm>
          <a:prstGeom prst="rect">
            <a:avLst/>
          </a:prstGeom>
        </p:spPr>
      </p:pic>
      <p:pic>
        <p:nvPicPr>
          <p:cNvPr id="8" name="Picture 7"/>
          <p:cNvPicPr>
            <a:picLocks noChangeAspect="1"/>
          </p:cNvPicPr>
          <p:nvPr/>
        </p:nvPicPr>
        <p:blipFill>
          <a:blip r:embed="rId6"/>
          <a:stretch>
            <a:fillRect/>
          </a:stretch>
        </p:blipFill>
        <p:spPr>
          <a:xfrm>
            <a:off x="5916162" y="3544579"/>
            <a:ext cx="5178332" cy="2706096"/>
          </a:xfrm>
          <a:prstGeom prst="rect">
            <a:avLst/>
          </a:prstGeom>
        </p:spPr>
      </p:pic>
    </p:spTree>
    <p:extLst>
      <p:ext uri="{BB962C8B-B14F-4D97-AF65-F5344CB8AC3E}">
        <p14:creationId xmlns:p14="http://schemas.microsoft.com/office/powerpoint/2010/main" val="24983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5636694"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What stops us sleeping?</a:t>
            </a:r>
            <a:endParaRPr lang="en-GB" dirty="0"/>
          </a:p>
        </p:txBody>
      </p:sp>
      <p:pic>
        <p:nvPicPr>
          <p:cNvPr id="4" name="Picture 3"/>
          <p:cNvPicPr>
            <a:picLocks noChangeAspect="1"/>
          </p:cNvPicPr>
          <p:nvPr/>
        </p:nvPicPr>
        <p:blipFill rotWithShape="1">
          <a:blip r:embed="rId3"/>
          <a:srcRect l="4130" t="6098" r="4229" b="3721"/>
          <a:stretch/>
        </p:blipFill>
        <p:spPr>
          <a:xfrm>
            <a:off x="3343701" y="1078174"/>
            <a:ext cx="4544705" cy="5580957"/>
          </a:xfrm>
          <a:prstGeom prst="rect">
            <a:avLst/>
          </a:prstGeom>
        </p:spPr>
      </p:pic>
    </p:spTree>
    <p:extLst>
      <p:ext uri="{BB962C8B-B14F-4D97-AF65-F5344CB8AC3E}">
        <p14:creationId xmlns:p14="http://schemas.microsoft.com/office/powerpoint/2010/main" val="16217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379" t="10780" r="4376" b="4122"/>
          <a:stretch/>
        </p:blipFill>
        <p:spPr>
          <a:xfrm>
            <a:off x="526302" y="4549869"/>
            <a:ext cx="1692323" cy="1692322"/>
          </a:xfrm>
          <a:prstGeom prst="rect">
            <a:avLst/>
          </a:prstGeom>
        </p:spPr>
      </p:pic>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How to improve sleep.</a:t>
            </a:r>
            <a:endParaRPr lang="en-GB" dirty="0"/>
          </a:p>
        </p:txBody>
      </p:sp>
      <p:sp>
        <p:nvSpPr>
          <p:cNvPr id="4" name="Title 1"/>
          <p:cNvSpPr txBox="1">
            <a:spLocks/>
          </p:cNvSpPr>
          <p:nvPr/>
        </p:nvSpPr>
        <p:spPr>
          <a:xfrm>
            <a:off x="2015205" y="1263903"/>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Daytime changes:</a:t>
            </a:r>
          </a:p>
          <a:p>
            <a:pPr marL="571500" indent="-571500">
              <a:buFont typeface="Arial" panose="020B0604020202020204" pitchFamily="34" charset="0"/>
              <a:buChar char="•"/>
            </a:pPr>
            <a:r>
              <a:rPr lang="en-GB" dirty="0" smtClean="0"/>
              <a:t>Expose yourself to natural light for at least 30 minutes</a:t>
            </a:r>
          </a:p>
          <a:p>
            <a:pPr marL="571500" indent="-571500">
              <a:buFont typeface="Arial" panose="020B0604020202020204" pitchFamily="34" charset="0"/>
              <a:buChar char="•"/>
            </a:pPr>
            <a:r>
              <a:rPr lang="en-GB" dirty="0" smtClean="0"/>
              <a:t>Avoid too many caffeine drinks</a:t>
            </a:r>
          </a:p>
          <a:p>
            <a:pPr marL="571500" indent="-571500">
              <a:buFont typeface="Arial" panose="020B0604020202020204" pitchFamily="34" charset="0"/>
              <a:buChar char="•"/>
            </a:pPr>
            <a:r>
              <a:rPr lang="en-GB" dirty="0" smtClean="0"/>
              <a:t>Deal with causes of stress</a:t>
            </a:r>
          </a:p>
          <a:p>
            <a:pPr marL="571500" indent="-571500">
              <a:buFont typeface="Arial" panose="020B0604020202020204" pitchFamily="34" charset="0"/>
              <a:buChar char="•"/>
            </a:pPr>
            <a:r>
              <a:rPr lang="en-GB" dirty="0" smtClean="0"/>
              <a:t>Avoid napping</a:t>
            </a:r>
          </a:p>
        </p:txBody>
      </p:sp>
      <p:sp>
        <p:nvSpPr>
          <p:cNvPr id="10" name="Title 1"/>
          <p:cNvSpPr txBox="1">
            <a:spLocks/>
          </p:cNvSpPr>
          <p:nvPr/>
        </p:nvSpPr>
        <p:spPr>
          <a:xfrm>
            <a:off x="1796841" y="2530803"/>
            <a:ext cx="886686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How to improve sleep.</a:t>
            </a:r>
            <a:endParaRPr lang="en-GB" sz="7200" dirty="0"/>
          </a:p>
        </p:txBody>
      </p:sp>
      <p:pic>
        <p:nvPicPr>
          <p:cNvPr id="2" name="Picture 1"/>
          <p:cNvPicPr>
            <a:picLocks noChangeAspect="1"/>
          </p:cNvPicPr>
          <p:nvPr/>
        </p:nvPicPr>
        <p:blipFill>
          <a:blip r:embed="rId4"/>
          <a:stretch>
            <a:fillRect/>
          </a:stretch>
        </p:blipFill>
        <p:spPr>
          <a:xfrm>
            <a:off x="167355" y="1297315"/>
            <a:ext cx="1847850" cy="2466975"/>
          </a:xfrm>
          <a:prstGeom prst="rect">
            <a:avLst/>
          </a:prstGeom>
        </p:spPr>
      </p:pic>
      <p:pic>
        <p:nvPicPr>
          <p:cNvPr id="5" name="Picture 4"/>
          <p:cNvPicPr>
            <a:picLocks noChangeAspect="1"/>
          </p:cNvPicPr>
          <p:nvPr/>
        </p:nvPicPr>
        <p:blipFill rotWithShape="1">
          <a:blip r:embed="rId5"/>
          <a:srcRect l="8269" r="9735"/>
          <a:stretch/>
        </p:blipFill>
        <p:spPr>
          <a:xfrm>
            <a:off x="10003809" y="1745224"/>
            <a:ext cx="1569492" cy="1571157"/>
          </a:xfrm>
          <a:prstGeom prst="rect">
            <a:avLst/>
          </a:prstGeom>
        </p:spPr>
      </p:pic>
      <p:pic>
        <p:nvPicPr>
          <p:cNvPr id="7" name="Picture 6"/>
          <p:cNvPicPr>
            <a:picLocks noChangeAspect="1"/>
          </p:cNvPicPr>
          <p:nvPr/>
        </p:nvPicPr>
        <p:blipFill>
          <a:blip r:embed="rId6"/>
          <a:stretch>
            <a:fillRect/>
          </a:stretch>
        </p:blipFill>
        <p:spPr>
          <a:xfrm>
            <a:off x="7996982" y="4309067"/>
            <a:ext cx="2143125" cy="2143125"/>
          </a:xfrm>
          <a:prstGeom prst="rect">
            <a:avLst/>
          </a:prstGeom>
        </p:spPr>
      </p:pic>
    </p:spTree>
    <p:extLst>
      <p:ext uri="{BB962C8B-B14F-4D97-AF65-F5344CB8AC3E}">
        <p14:creationId xmlns:p14="http://schemas.microsoft.com/office/powerpoint/2010/main" val="22799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81481E-6 L -0.16693 -0.30856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343847" y="3047568"/>
            <a:ext cx="2247972" cy="1692489"/>
          </a:xfrm>
          <a:prstGeom prst="rect">
            <a:avLst/>
          </a:prstGeom>
        </p:spPr>
      </p:pic>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How to improve sleep.</a:t>
            </a:r>
            <a:endParaRPr lang="en-GB" dirty="0"/>
          </a:p>
        </p:txBody>
      </p:sp>
      <p:sp>
        <p:nvSpPr>
          <p:cNvPr id="4" name="Title 1"/>
          <p:cNvSpPr txBox="1">
            <a:spLocks/>
          </p:cNvSpPr>
          <p:nvPr/>
        </p:nvSpPr>
        <p:spPr>
          <a:xfrm>
            <a:off x="1728428" y="1272635"/>
            <a:ext cx="845262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Evening changes:</a:t>
            </a:r>
          </a:p>
          <a:p>
            <a:pPr marL="571500" indent="-571500">
              <a:buFont typeface="Arial" panose="020B0604020202020204" pitchFamily="34" charset="0"/>
              <a:buChar char="•"/>
            </a:pPr>
            <a:r>
              <a:rPr lang="en-GB" dirty="0" smtClean="0"/>
              <a:t>Eat well with time to digest</a:t>
            </a:r>
          </a:p>
          <a:p>
            <a:pPr marL="571500" indent="-571500">
              <a:buFont typeface="Arial" panose="020B0604020202020204" pitchFamily="34" charset="0"/>
              <a:buChar char="•"/>
            </a:pPr>
            <a:r>
              <a:rPr lang="en-GB" dirty="0" smtClean="0"/>
              <a:t>Clear pending tasks</a:t>
            </a:r>
          </a:p>
          <a:p>
            <a:pPr marL="571500" indent="-571500">
              <a:buFont typeface="Arial" panose="020B0604020202020204" pitchFamily="34" charset="0"/>
              <a:buChar char="•"/>
            </a:pPr>
            <a:r>
              <a:rPr lang="en-GB" dirty="0" smtClean="0"/>
              <a:t>Perform stimulating tasks earlier</a:t>
            </a:r>
          </a:p>
          <a:p>
            <a:pPr marL="571500" indent="-571500">
              <a:buFont typeface="Arial" panose="020B0604020202020204" pitchFamily="34" charset="0"/>
              <a:buChar char="•"/>
            </a:pPr>
            <a:r>
              <a:rPr lang="en-GB" dirty="0" smtClean="0"/>
              <a:t>Avoid alcohol</a:t>
            </a:r>
          </a:p>
          <a:p>
            <a:pPr marL="571500" indent="-571500">
              <a:buFont typeface="Arial" panose="020B0604020202020204" pitchFamily="34" charset="0"/>
              <a:buChar char="•"/>
            </a:pPr>
            <a:r>
              <a:rPr lang="en-GB" dirty="0" smtClean="0"/>
              <a:t>Avoid nicotine products</a:t>
            </a:r>
          </a:p>
        </p:txBody>
      </p:sp>
      <p:pic>
        <p:nvPicPr>
          <p:cNvPr id="6" name="Picture 5"/>
          <p:cNvPicPr>
            <a:picLocks noChangeAspect="1"/>
          </p:cNvPicPr>
          <p:nvPr/>
        </p:nvPicPr>
        <p:blipFill>
          <a:blip r:embed="rId4"/>
          <a:stretch>
            <a:fillRect/>
          </a:stretch>
        </p:blipFill>
        <p:spPr>
          <a:xfrm>
            <a:off x="9052731" y="458196"/>
            <a:ext cx="2247900" cy="2038350"/>
          </a:xfrm>
          <a:prstGeom prst="rect">
            <a:avLst/>
          </a:prstGeom>
        </p:spPr>
      </p:pic>
      <p:pic>
        <p:nvPicPr>
          <p:cNvPr id="9" name="Picture 8"/>
          <p:cNvPicPr>
            <a:picLocks noChangeAspect="1"/>
          </p:cNvPicPr>
          <p:nvPr/>
        </p:nvPicPr>
        <p:blipFill>
          <a:blip r:embed="rId5"/>
          <a:stretch>
            <a:fillRect/>
          </a:stretch>
        </p:blipFill>
        <p:spPr>
          <a:xfrm>
            <a:off x="282338" y="1840464"/>
            <a:ext cx="1446090" cy="1616620"/>
          </a:xfrm>
          <a:prstGeom prst="rect">
            <a:avLst/>
          </a:prstGeom>
        </p:spPr>
      </p:pic>
      <p:pic>
        <p:nvPicPr>
          <p:cNvPr id="12" name="Picture 11"/>
          <p:cNvPicPr>
            <a:picLocks noChangeAspect="1"/>
          </p:cNvPicPr>
          <p:nvPr/>
        </p:nvPicPr>
        <p:blipFill>
          <a:blip r:embed="rId6"/>
          <a:stretch>
            <a:fillRect/>
          </a:stretch>
        </p:blipFill>
        <p:spPr>
          <a:xfrm>
            <a:off x="848961" y="4871511"/>
            <a:ext cx="1758934" cy="1782597"/>
          </a:xfrm>
          <a:prstGeom prst="rect">
            <a:avLst/>
          </a:prstGeom>
        </p:spPr>
      </p:pic>
      <p:pic>
        <p:nvPicPr>
          <p:cNvPr id="13" name="Picture 12"/>
          <p:cNvPicPr>
            <a:picLocks noChangeAspect="1"/>
          </p:cNvPicPr>
          <p:nvPr/>
        </p:nvPicPr>
        <p:blipFill rotWithShape="1">
          <a:blip r:embed="rId7"/>
          <a:srcRect l="11171" t="10780" r="11137" b="10255"/>
          <a:stretch/>
        </p:blipFill>
        <p:spPr>
          <a:xfrm>
            <a:off x="7387704" y="4961785"/>
            <a:ext cx="1665027" cy="1692323"/>
          </a:xfrm>
          <a:prstGeom prst="rect">
            <a:avLst/>
          </a:prstGeom>
        </p:spPr>
      </p:pic>
    </p:spTree>
    <p:extLst>
      <p:ext uri="{BB962C8B-B14F-4D97-AF65-F5344CB8AC3E}">
        <p14:creationId xmlns:p14="http://schemas.microsoft.com/office/powerpoint/2010/main" val="36102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ppt_y"/>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How to improve sleep.</a:t>
            </a:r>
            <a:endParaRPr lang="en-GB" dirty="0"/>
          </a:p>
        </p:txBody>
      </p:sp>
      <p:sp>
        <p:nvSpPr>
          <p:cNvPr id="4" name="Title 1"/>
          <p:cNvSpPr txBox="1">
            <a:spLocks/>
          </p:cNvSpPr>
          <p:nvPr/>
        </p:nvSpPr>
        <p:spPr>
          <a:xfrm>
            <a:off x="1728428" y="1272635"/>
            <a:ext cx="845262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Just before bed:</a:t>
            </a:r>
          </a:p>
          <a:p>
            <a:pPr marL="571500" indent="-571500">
              <a:buFont typeface="Arial" panose="020B0604020202020204" pitchFamily="34" charset="0"/>
              <a:buChar char="•"/>
            </a:pPr>
            <a:r>
              <a:rPr lang="en-GB" dirty="0" smtClean="0"/>
              <a:t>Try to prepare psychologically and physically for sleep.</a:t>
            </a:r>
          </a:p>
        </p:txBody>
      </p:sp>
      <p:pic>
        <p:nvPicPr>
          <p:cNvPr id="2" name="Picture 1"/>
          <p:cNvPicPr>
            <a:picLocks noChangeAspect="1"/>
          </p:cNvPicPr>
          <p:nvPr/>
        </p:nvPicPr>
        <p:blipFill>
          <a:blip r:embed="rId3"/>
          <a:stretch>
            <a:fillRect/>
          </a:stretch>
        </p:blipFill>
        <p:spPr>
          <a:xfrm>
            <a:off x="3263805" y="3243334"/>
            <a:ext cx="4802021" cy="3368582"/>
          </a:xfrm>
          <a:prstGeom prst="rect">
            <a:avLst/>
          </a:prstGeom>
        </p:spPr>
      </p:pic>
    </p:spTree>
    <p:extLst>
      <p:ext uri="{BB962C8B-B14F-4D97-AF65-F5344CB8AC3E}">
        <p14:creationId xmlns:p14="http://schemas.microsoft.com/office/powerpoint/2010/main" val="7887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3601" r="22733"/>
          <a:stretch/>
        </p:blipFill>
        <p:spPr>
          <a:xfrm>
            <a:off x="9677525" y="4349137"/>
            <a:ext cx="1826274" cy="2264557"/>
          </a:xfrm>
          <a:prstGeom prst="rect">
            <a:avLst/>
          </a:prstGeom>
        </p:spPr>
      </p:pic>
      <p:pic>
        <p:nvPicPr>
          <p:cNvPr id="9" name="Picture 8"/>
          <p:cNvPicPr>
            <a:picLocks noChangeAspect="1"/>
          </p:cNvPicPr>
          <p:nvPr/>
        </p:nvPicPr>
        <p:blipFill>
          <a:blip r:embed="rId4"/>
          <a:stretch>
            <a:fillRect/>
          </a:stretch>
        </p:blipFill>
        <p:spPr>
          <a:xfrm>
            <a:off x="100088" y="4071916"/>
            <a:ext cx="2143125" cy="2143125"/>
          </a:xfrm>
          <a:prstGeom prst="rect">
            <a:avLst/>
          </a:prstGeom>
        </p:spPr>
      </p:pic>
      <p:pic>
        <p:nvPicPr>
          <p:cNvPr id="6" name="Picture 5"/>
          <p:cNvPicPr>
            <a:picLocks noChangeAspect="1"/>
          </p:cNvPicPr>
          <p:nvPr/>
        </p:nvPicPr>
        <p:blipFill>
          <a:blip r:embed="rId5"/>
          <a:stretch>
            <a:fillRect/>
          </a:stretch>
        </p:blipFill>
        <p:spPr>
          <a:xfrm>
            <a:off x="6159544" y="599488"/>
            <a:ext cx="2246651" cy="1302296"/>
          </a:xfrm>
          <a:prstGeom prst="rect">
            <a:avLst/>
          </a:prstGeom>
        </p:spPr>
      </p:pic>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How to improve sleep.</a:t>
            </a:r>
            <a:endParaRPr lang="en-GB" dirty="0"/>
          </a:p>
        </p:txBody>
      </p:sp>
      <p:sp>
        <p:nvSpPr>
          <p:cNvPr id="4" name="Title 1"/>
          <p:cNvSpPr txBox="1">
            <a:spLocks/>
          </p:cNvSpPr>
          <p:nvPr/>
        </p:nvSpPr>
        <p:spPr>
          <a:xfrm>
            <a:off x="1728427" y="1272635"/>
            <a:ext cx="8862235"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The last hour:</a:t>
            </a:r>
          </a:p>
          <a:p>
            <a:pPr marL="571500" indent="-571500">
              <a:buFont typeface="Arial" panose="020B0604020202020204" pitchFamily="34" charset="0"/>
              <a:buChar char="•"/>
            </a:pPr>
            <a:r>
              <a:rPr lang="en-GB" dirty="0" smtClean="0"/>
              <a:t>Switch off anything with a screen.</a:t>
            </a:r>
          </a:p>
          <a:p>
            <a:pPr marL="571500" indent="-571500">
              <a:buFont typeface="Arial" panose="020B0604020202020204" pitchFamily="34" charset="0"/>
              <a:buChar char="•"/>
            </a:pPr>
            <a:r>
              <a:rPr lang="en-GB" dirty="0" smtClean="0"/>
              <a:t>Have a bath, wind down, relax.</a:t>
            </a:r>
          </a:p>
          <a:p>
            <a:pPr marL="571500" indent="-571500">
              <a:buFont typeface="Arial" panose="020B0604020202020204" pitchFamily="34" charset="0"/>
              <a:buChar char="•"/>
            </a:pPr>
            <a:r>
              <a:rPr lang="en-GB" dirty="0" smtClean="0"/>
              <a:t>Read or listen to relaxing music.</a:t>
            </a:r>
          </a:p>
          <a:p>
            <a:pPr marL="571500" indent="-571500">
              <a:buFont typeface="Arial" panose="020B0604020202020204" pitchFamily="34" charset="0"/>
              <a:buChar char="•"/>
            </a:pPr>
            <a:r>
              <a:rPr lang="en-GB" dirty="0" smtClean="0"/>
              <a:t>Stick as closely as possible to regular bedtimes and waking times.</a:t>
            </a:r>
          </a:p>
          <a:p>
            <a:pPr marL="571500" indent="-571500">
              <a:buFont typeface="Arial" panose="020B0604020202020204" pitchFamily="34" charset="0"/>
              <a:buChar char="•"/>
            </a:pPr>
            <a:r>
              <a:rPr lang="en-GB" dirty="0" smtClean="0"/>
              <a:t>Use relaxation techniques to help you drift off to sleep.</a:t>
            </a:r>
          </a:p>
        </p:txBody>
      </p:sp>
      <p:pic>
        <p:nvPicPr>
          <p:cNvPr id="5" name="Picture 4"/>
          <p:cNvPicPr>
            <a:picLocks noChangeAspect="1"/>
          </p:cNvPicPr>
          <p:nvPr/>
        </p:nvPicPr>
        <p:blipFill>
          <a:blip r:embed="rId6"/>
          <a:stretch>
            <a:fillRect/>
          </a:stretch>
        </p:blipFill>
        <p:spPr>
          <a:xfrm>
            <a:off x="100088" y="1224952"/>
            <a:ext cx="1504950" cy="2085975"/>
          </a:xfrm>
          <a:prstGeom prst="rect">
            <a:avLst/>
          </a:prstGeom>
        </p:spPr>
      </p:pic>
      <p:pic>
        <p:nvPicPr>
          <p:cNvPr id="7" name="Picture 6"/>
          <p:cNvPicPr>
            <a:picLocks noChangeAspect="1"/>
          </p:cNvPicPr>
          <p:nvPr/>
        </p:nvPicPr>
        <p:blipFill>
          <a:blip r:embed="rId7"/>
          <a:stretch>
            <a:fillRect/>
          </a:stretch>
        </p:blipFill>
        <p:spPr>
          <a:xfrm>
            <a:off x="9875421" y="2594476"/>
            <a:ext cx="2080018" cy="1432901"/>
          </a:xfrm>
          <a:prstGeom prst="rect">
            <a:avLst/>
          </a:prstGeom>
        </p:spPr>
      </p:pic>
      <p:pic>
        <p:nvPicPr>
          <p:cNvPr id="8" name="Picture 7"/>
          <p:cNvPicPr>
            <a:picLocks noChangeAspect="1"/>
          </p:cNvPicPr>
          <p:nvPr/>
        </p:nvPicPr>
        <p:blipFill>
          <a:blip r:embed="rId8"/>
          <a:stretch>
            <a:fillRect/>
          </a:stretch>
        </p:blipFill>
        <p:spPr>
          <a:xfrm>
            <a:off x="9875421" y="709180"/>
            <a:ext cx="1708493" cy="1031543"/>
          </a:xfrm>
          <a:prstGeom prst="rect">
            <a:avLst/>
          </a:prstGeom>
        </p:spPr>
      </p:pic>
    </p:spTree>
    <p:extLst>
      <p:ext uri="{BB962C8B-B14F-4D97-AF65-F5344CB8AC3E}">
        <p14:creationId xmlns:p14="http://schemas.microsoft.com/office/powerpoint/2010/main" val="152974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
                                            <p:txEl>
                                              <p:pRg st="5" end="5"/>
                                            </p:txEl>
                                          </p:spTgt>
                                        </p:tgtEl>
                                        <p:attrNameLst>
                                          <p:attrName>ppt_y</p:attrName>
                                        </p:attrNameLst>
                                      </p:cBhvr>
                                      <p:tavLst>
                                        <p:tav tm="0">
                                          <p:val>
                                            <p:strVal val="#ppt_y"/>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References.</a:t>
            </a:r>
            <a:endParaRPr lang="en-GB" dirty="0"/>
          </a:p>
        </p:txBody>
      </p:sp>
      <p:sp>
        <p:nvSpPr>
          <p:cNvPr id="4" name="Title 1"/>
          <p:cNvSpPr txBox="1">
            <a:spLocks/>
          </p:cNvSpPr>
          <p:nvPr/>
        </p:nvSpPr>
        <p:spPr>
          <a:xfrm>
            <a:off x="2015205" y="1263903"/>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GB" dirty="0" smtClean="0"/>
              <a:t>Sleepfoundation.org</a:t>
            </a:r>
          </a:p>
          <a:p>
            <a:pPr marL="571500" indent="-571500">
              <a:buFont typeface="Arial" panose="020B0604020202020204" pitchFamily="34" charset="0"/>
              <a:buChar char="•"/>
            </a:pPr>
            <a:r>
              <a:rPr lang="en-GB" dirty="0" smtClean="0"/>
              <a:t>Brainblogger.com</a:t>
            </a:r>
          </a:p>
          <a:p>
            <a:pPr marL="571500" indent="-571500">
              <a:buFont typeface="Arial" panose="020B0604020202020204" pitchFamily="34" charset="0"/>
              <a:buChar char="•"/>
            </a:pPr>
            <a:r>
              <a:rPr lang="en-GB" dirty="0" smtClean="0"/>
              <a:t>Sleepscotland.org</a:t>
            </a:r>
          </a:p>
        </p:txBody>
      </p:sp>
      <p:sp>
        <p:nvSpPr>
          <p:cNvPr id="10" name="Title 1"/>
          <p:cNvSpPr txBox="1">
            <a:spLocks/>
          </p:cNvSpPr>
          <p:nvPr/>
        </p:nvSpPr>
        <p:spPr>
          <a:xfrm>
            <a:off x="1796841" y="2530803"/>
            <a:ext cx="886686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References.</a:t>
            </a:r>
            <a:endParaRPr lang="en-GB" sz="7200" dirty="0"/>
          </a:p>
        </p:txBody>
      </p:sp>
    </p:spTree>
    <p:extLst>
      <p:ext uri="{BB962C8B-B14F-4D97-AF65-F5344CB8AC3E}">
        <p14:creationId xmlns:p14="http://schemas.microsoft.com/office/powerpoint/2010/main" val="16291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81481E-6 L -0.16693 -0.30856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4549422"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Why look at sleep?</a:t>
            </a:r>
            <a:endParaRPr lang="en-GB" dirty="0"/>
          </a:p>
        </p:txBody>
      </p:sp>
      <p:sp>
        <p:nvSpPr>
          <p:cNvPr id="4" name="Title 1"/>
          <p:cNvSpPr txBox="1">
            <a:spLocks/>
          </p:cNvSpPr>
          <p:nvPr/>
        </p:nvSpPr>
        <p:spPr>
          <a:xfrm>
            <a:off x="3143956" y="1398058"/>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Health and Wellbeing:</a:t>
            </a:r>
          </a:p>
          <a:p>
            <a:pPr marL="571500" indent="-571500">
              <a:buFont typeface="Arial" panose="020B0604020202020204" pitchFamily="34" charset="0"/>
              <a:buChar char="•"/>
            </a:pPr>
            <a:r>
              <a:rPr lang="en-GB" dirty="0" smtClean="0"/>
              <a:t>Diet</a:t>
            </a:r>
          </a:p>
          <a:p>
            <a:pPr marL="571500" indent="-571500">
              <a:buFont typeface="Arial" panose="020B0604020202020204" pitchFamily="34" charset="0"/>
              <a:buChar char="•"/>
            </a:pPr>
            <a:r>
              <a:rPr lang="en-GB" dirty="0" smtClean="0"/>
              <a:t>Exercise</a:t>
            </a:r>
          </a:p>
          <a:p>
            <a:pPr marL="571500" indent="-571500">
              <a:buFont typeface="Arial" panose="020B0604020202020204" pitchFamily="34" charset="0"/>
              <a:buChar char="•"/>
            </a:pPr>
            <a:r>
              <a:rPr lang="en-GB" dirty="0" smtClean="0"/>
              <a:t>Habits</a:t>
            </a:r>
          </a:p>
          <a:p>
            <a:pPr marL="571500" indent="-571500">
              <a:buFont typeface="Arial" panose="020B0604020202020204" pitchFamily="34" charset="0"/>
              <a:buChar char="•"/>
            </a:pPr>
            <a:r>
              <a:rPr lang="en-GB" dirty="0" smtClean="0"/>
              <a:t>Mental Health</a:t>
            </a:r>
          </a:p>
          <a:p>
            <a:pPr marL="571500" indent="-571500">
              <a:buFont typeface="Arial" panose="020B0604020202020204" pitchFamily="34" charset="0"/>
              <a:buChar char="•"/>
            </a:pPr>
            <a:r>
              <a:rPr lang="en-GB" dirty="0" smtClean="0"/>
              <a:t>Sleep Health</a:t>
            </a:r>
          </a:p>
        </p:txBody>
      </p:sp>
      <p:pic>
        <p:nvPicPr>
          <p:cNvPr id="5" name="Picture 4"/>
          <p:cNvPicPr>
            <a:picLocks noChangeAspect="1"/>
          </p:cNvPicPr>
          <p:nvPr/>
        </p:nvPicPr>
        <p:blipFill>
          <a:blip r:embed="rId3"/>
          <a:stretch>
            <a:fillRect/>
          </a:stretch>
        </p:blipFill>
        <p:spPr>
          <a:xfrm>
            <a:off x="8903758" y="436651"/>
            <a:ext cx="2647950" cy="1733550"/>
          </a:xfrm>
          <a:prstGeom prst="rect">
            <a:avLst/>
          </a:prstGeom>
        </p:spPr>
      </p:pic>
      <p:pic>
        <p:nvPicPr>
          <p:cNvPr id="6" name="Picture 5"/>
          <p:cNvPicPr>
            <a:picLocks noChangeAspect="1"/>
          </p:cNvPicPr>
          <p:nvPr/>
        </p:nvPicPr>
        <p:blipFill>
          <a:blip r:embed="rId4"/>
          <a:stretch>
            <a:fillRect/>
          </a:stretch>
        </p:blipFill>
        <p:spPr>
          <a:xfrm>
            <a:off x="705380" y="1194858"/>
            <a:ext cx="1764594" cy="1400471"/>
          </a:xfrm>
          <a:prstGeom prst="rect">
            <a:avLst/>
          </a:prstGeom>
        </p:spPr>
      </p:pic>
      <p:pic>
        <p:nvPicPr>
          <p:cNvPr id="7" name="Picture 6"/>
          <p:cNvPicPr>
            <a:picLocks noChangeAspect="1"/>
          </p:cNvPicPr>
          <p:nvPr/>
        </p:nvPicPr>
        <p:blipFill>
          <a:blip r:embed="rId5"/>
          <a:stretch>
            <a:fillRect/>
          </a:stretch>
        </p:blipFill>
        <p:spPr>
          <a:xfrm>
            <a:off x="7135284" y="2780462"/>
            <a:ext cx="3905250" cy="1171575"/>
          </a:xfrm>
          <a:prstGeom prst="rect">
            <a:avLst/>
          </a:prstGeom>
        </p:spPr>
      </p:pic>
      <p:pic>
        <p:nvPicPr>
          <p:cNvPr id="8" name="Picture 7"/>
          <p:cNvPicPr>
            <a:picLocks noChangeAspect="1"/>
          </p:cNvPicPr>
          <p:nvPr/>
        </p:nvPicPr>
        <p:blipFill rotWithShape="1">
          <a:blip r:embed="rId6"/>
          <a:srcRect l="8682" t="12579" r="7898" b="5787"/>
          <a:stretch/>
        </p:blipFill>
        <p:spPr>
          <a:xfrm>
            <a:off x="564444" y="3138311"/>
            <a:ext cx="2065868" cy="1524000"/>
          </a:xfrm>
          <a:prstGeom prst="rect">
            <a:avLst/>
          </a:prstGeom>
        </p:spPr>
      </p:pic>
      <p:pic>
        <p:nvPicPr>
          <p:cNvPr id="9" name="Picture 8"/>
          <p:cNvPicPr>
            <a:picLocks noChangeAspect="1"/>
          </p:cNvPicPr>
          <p:nvPr/>
        </p:nvPicPr>
        <p:blipFill>
          <a:blip r:embed="rId7"/>
          <a:stretch>
            <a:fillRect/>
          </a:stretch>
        </p:blipFill>
        <p:spPr>
          <a:xfrm>
            <a:off x="7421562" y="4662312"/>
            <a:ext cx="2162705" cy="1670796"/>
          </a:xfrm>
          <a:prstGeom prst="rect">
            <a:avLst/>
          </a:prstGeom>
        </p:spPr>
      </p:pic>
      <p:sp>
        <p:nvSpPr>
          <p:cNvPr id="10" name="Title 1"/>
          <p:cNvSpPr txBox="1">
            <a:spLocks/>
          </p:cNvSpPr>
          <p:nvPr/>
        </p:nvSpPr>
        <p:spPr>
          <a:xfrm>
            <a:off x="2357084" y="2286104"/>
            <a:ext cx="759971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Why look at sleep?</a:t>
            </a:r>
            <a:endParaRPr lang="en-GB" sz="7200" dirty="0"/>
          </a:p>
        </p:txBody>
      </p:sp>
    </p:spTree>
    <p:extLst>
      <p:ext uri="{BB962C8B-B14F-4D97-AF65-F5344CB8AC3E}">
        <p14:creationId xmlns:p14="http://schemas.microsoft.com/office/powerpoint/2010/main" val="19969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3.33333E-6 L -0.16693 -0.30857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
                                            <p:txEl>
                                              <p:pRg st="5" end="5"/>
                                            </p:txEl>
                                          </p:spTgt>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Questions?</a:t>
            </a:r>
            <a:endParaRPr lang="en-GB" dirty="0"/>
          </a:p>
        </p:txBody>
      </p:sp>
      <p:sp>
        <p:nvSpPr>
          <p:cNvPr id="10" name="Title 1"/>
          <p:cNvSpPr txBox="1">
            <a:spLocks/>
          </p:cNvSpPr>
          <p:nvPr/>
        </p:nvSpPr>
        <p:spPr>
          <a:xfrm>
            <a:off x="1796841" y="2530803"/>
            <a:ext cx="886686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Questions?</a:t>
            </a:r>
            <a:endParaRPr lang="en-GB" sz="7200" dirty="0"/>
          </a:p>
        </p:txBody>
      </p:sp>
      <p:pic>
        <p:nvPicPr>
          <p:cNvPr id="5" name="Picture 4"/>
          <p:cNvPicPr>
            <a:picLocks noChangeAspect="1"/>
          </p:cNvPicPr>
          <p:nvPr/>
        </p:nvPicPr>
        <p:blipFill rotWithShape="1">
          <a:blip r:embed="rId3"/>
          <a:srcRect l="23152" t="24778" r="14108" b="28023"/>
          <a:stretch/>
        </p:blipFill>
        <p:spPr>
          <a:xfrm>
            <a:off x="4599295" y="1412628"/>
            <a:ext cx="2265529" cy="4286134"/>
          </a:xfrm>
          <a:prstGeom prst="rect">
            <a:avLst/>
          </a:prstGeom>
        </p:spPr>
      </p:pic>
    </p:spTree>
    <p:extLst>
      <p:ext uri="{BB962C8B-B14F-4D97-AF65-F5344CB8AC3E}">
        <p14:creationId xmlns:p14="http://schemas.microsoft.com/office/powerpoint/2010/main" val="39688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81481E-6 L -0.16693 -0.30856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What happens when you sleep?</a:t>
            </a:r>
            <a:endParaRPr lang="en-GB" dirty="0"/>
          </a:p>
        </p:txBody>
      </p:sp>
      <p:sp>
        <p:nvSpPr>
          <p:cNvPr id="4" name="Title 1"/>
          <p:cNvSpPr txBox="1">
            <a:spLocks/>
          </p:cNvSpPr>
          <p:nvPr/>
        </p:nvSpPr>
        <p:spPr>
          <a:xfrm>
            <a:off x="3143956" y="1398058"/>
            <a:ext cx="7896578" cy="4877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Sleep is an active period:</a:t>
            </a:r>
          </a:p>
          <a:p>
            <a:pPr marL="571500" indent="-571500">
              <a:buFont typeface="Arial" panose="020B0604020202020204" pitchFamily="34" charset="0"/>
              <a:buChar char="•"/>
            </a:pPr>
            <a:r>
              <a:rPr lang="en-GB" dirty="0" smtClean="0"/>
              <a:t>Restoration</a:t>
            </a:r>
          </a:p>
          <a:p>
            <a:pPr marL="571500" indent="-571500">
              <a:buFont typeface="Arial" panose="020B0604020202020204" pitchFamily="34" charset="0"/>
              <a:buChar char="•"/>
            </a:pPr>
            <a:r>
              <a:rPr lang="en-GB" dirty="0" smtClean="0"/>
              <a:t>Strengthening</a:t>
            </a:r>
          </a:p>
          <a:p>
            <a:pPr marL="571500" indent="-571500">
              <a:buFont typeface="Arial" panose="020B0604020202020204" pitchFamily="34" charset="0"/>
              <a:buChar char="•"/>
            </a:pPr>
            <a:r>
              <a:rPr lang="en-GB" dirty="0" smtClean="0"/>
              <a:t>Processing</a:t>
            </a:r>
          </a:p>
        </p:txBody>
      </p:sp>
      <p:sp>
        <p:nvSpPr>
          <p:cNvPr id="10" name="Title 1"/>
          <p:cNvSpPr txBox="1">
            <a:spLocks/>
          </p:cNvSpPr>
          <p:nvPr/>
        </p:nvSpPr>
        <p:spPr>
          <a:xfrm>
            <a:off x="135467" y="2286104"/>
            <a:ext cx="12056533"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What happens when you sleep?</a:t>
            </a:r>
            <a:endParaRPr lang="en-GB" sz="7200" dirty="0"/>
          </a:p>
        </p:txBody>
      </p:sp>
      <p:pic>
        <p:nvPicPr>
          <p:cNvPr id="2" name="Picture 1"/>
          <p:cNvPicPr>
            <a:picLocks noChangeAspect="1"/>
          </p:cNvPicPr>
          <p:nvPr/>
        </p:nvPicPr>
        <p:blipFill>
          <a:blip r:embed="rId3"/>
          <a:stretch>
            <a:fillRect/>
          </a:stretch>
        </p:blipFill>
        <p:spPr>
          <a:xfrm>
            <a:off x="6871053" y="3949663"/>
            <a:ext cx="1514649" cy="2438841"/>
          </a:xfrm>
          <a:prstGeom prst="rect">
            <a:avLst/>
          </a:prstGeom>
        </p:spPr>
      </p:pic>
      <p:pic>
        <p:nvPicPr>
          <p:cNvPr id="12" name="Picture 11"/>
          <p:cNvPicPr>
            <a:picLocks noChangeAspect="1"/>
          </p:cNvPicPr>
          <p:nvPr/>
        </p:nvPicPr>
        <p:blipFill>
          <a:blip r:embed="rId4"/>
          <a:stretch>
            <a:fillRect/>
          </a:stretch>
        </p:blipFill>
        <p:spPr>
          <a:xfrm flipH="1">
            <a:off x="3341935" y="4392001"/>
            <a:ext cx="2101744" cy="1554163"/>
          </a:xfrm>
          <a:prstGeom prst="rect">
            <a:avLst/>
          </a:prstGeom>
        </p:spPr>
      </p:pic>
      <p:pic>
        <p:nvPicPr>
          <p:cNvPr id="13" name="Picture 12"/>
          <p:cNvPicPr>
            <a:picLocks noChangeAspect="1"/>
          </p:cNvPicPr>
          <p:nvPr/>
        </p:nvPicPr>
        <p:blipFill>
          <a:blip r:embed="rId5"/>
          <a:stretch>
            <a:fillRect/>
          </a:stretch>
        </p:blipFill>
        <p:spPr>
          <a:xfrm>
            <a:off x="298979" y="2286103"/>
            <a:ext cx="2419350" cy="1885950"/>
          </a:xfrm>
          <a:prstGeom prst="rect">
            <a:avLst/>
          </a:prstGeom>
        </p:spPr>
      </p:pic>
      <p:pic>
        <p:nvPicPr>
          <p:cNvPr id="14" name="Picture 13"/>
          <p:cNvPicPr>
            <a:picLocks noChangeAspect="1"/>
          </p:cNvPicPr>
          <p:nvPr/>
        </p:nvPicPr>
        <p:blipFill>
          <a:blip r:embed="rId6"/>
          <a:stretch>
            <a:fillRect/>
          </a:stretch>
        </p:blipFill>
        <p:spPr>
          <a:xfrm>
            <a:off x="9227786" y="490714"/>
            <a:ext cx="2238375" cy="2038350"/>
          </a:xfrm>
          <a:prstGeom prst="rect">
            <a:avLst/>
          </a:prstGeom>
        </p:spPr>
      </p:pic>
    </p:spTree>
    <p:extLst>
      <p:ext uri="{BB962C8B-B14F-4D97-AF65-F5344CB8AC3E}">
        <p14:creationId xmlns:p14="http://schemas.microsoft.com/office/powerpoint/2010/main" val="37042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3.33333E-6 L -0.16693 -0.30857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8263466"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How much </a:t>
            </a:r>
          </a:p>
          <a:p>
            <a:r>
              <a:rPr lang="en-GB" dirty="0" smtClean="0"/>
              <a:t>sleep do we </a:t>
            </a:r>
          </a:p>
          <a:p>
            <a:r>
              <a:rPr lang="en-GB" dirty="0" smtClean="0"/>
              <a:t>need?</a:t>
            </a:r>
            <a:endParaRPr lang="en-GB" dirty="0"/>
          </a:p>
        </p:txBody>
      </p:sp>
      <p:sp>
        <p:nvSpPr>
          <p:cNvPr id="10" name="Title 1"/>
          <p:cNvSpPr txBox="1">
            <a:spLocks/>
          </p:cNvSpPr>
          <p:nvPr/>
        </p:nvSpPr>
        <p:spPr>
          <a:xfrm>
            <a:off x="135467" y="2286104"/>
            <a:ext cx="12056533"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How much sleep do we need?</a:t>
            </a:r>
            <a:endParaRPr lang="en-GB" sz="7200" dirty="0"/>
          </a:p>
        </p:txBody>
      </p:sp>
      <p:pic>
        <p:nvPicPr>
          <p:cNvPr id="9" name="Picture 8"/>
          <p:cNvPicPr>
            <a:picLocks noChangeAspect="1"/>
          </p:cNvPicPr>
          <p:nvPr/>
        </p:nvPicPr>
        <p:blipFill>
          <a:blip r:embed="rId3"/>
          <a:stretch>
            <a:fillRect/>
          </a:stretch>
        </p:blipFill>
        <p:spPr>
          <a:xfrm>
            <a:off x="4683894" y="-253824"/>
            <a:ext cx="4381083" cy="7224713"/>
          </a:xfrm>
          <a:prstGeom prst="rect">
            <a:avLst/>
          </a:prstGeom>
        </p:spPr>
      </p:pic>
    </p:spTree>
    <p:extLst>
      <p:ext uri="{BB962C8B-B14F-4D97-AF65-F5344CB8AC3E}">
        <p14:creationId xmlns:p14="http://schemas.microsoft.com/office/powerpoint/2010/main" val="2511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3.33333E-6 L -0.16693 -0.30857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82281" y="1059038"/>
            <a:ext cx="6024564" cy="4819651"/>
          </a:xfrm>
          <a:prstGeom prst="rect">
            <a:avLst/>
          </a:prstGeom>
        </p:spPr>
      </p:pic>
    </p:spTree>
    <p:extLst>
      <p:ext uri="{BB962C8B-B14F-4D97-AF65-F5344CB8AC3E}">
        <p14:creationId xmlns:p14="http://schemas.microsoft.com/office/powerpoint/2010/main" val="4105977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4549422"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The sleep cycle.</a:t>
            </a:r>
            <a:endParaRPr lang="en-GB" dirty="0"/>
          </a:p>
        </p:txBody>
      </p:sp>
      <p:sp>
        <p:nvSpPr>
          <p:cNvPr id="10" name="Title 1"/>
          <p:cNvSpPr txBox="1">
            <a:spLocks/>
          </p:cNvSpPr>
          <p:nvPr/>
        </p:nvSpPr>
        <p:spPr>
          <a:xfrm>
            <a:off x="2357084" y="2286104"/>
            <a:ext cx="7599715" cy="2343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dirty="0" smtClean="0"/>
              <a:t>The Sleep Cycle.</a:t>
            </a:r>
            <a:endParaRPr lang="en-GB" sz="7200" dirty="0"/>
          </a:p>
        </p:txBody>
      </p:sp>
      <p:pic>
        <p:nvPicPr>
          <p:cNvPr id="11" name="Picture 10"/>
          <p:cNvPicPr>
            <a:picLocks noChangeAspect="1"/>
          </p:cNvPicPr>
          <p:nvPr/>
        </p:nvPicPr>
        <p:blipFill>
          <a:blip r:embed="rId3"/>
          <a:stretch>
            <a:fillRect/>
          </a:stretch>
        </p:blipFill>
        <p:spPr>
          <a:xfrm>
            <a:off x="1858344" y="1207911"/>
            <a:ext cx="8597194" cy="4185476"/>
          </a:xfrm>
          <a:prstGeom prst="rect">
            <a:avLst/>
          </a:prstGeom>
        </p:spPr>
      </p:pic>
    </p:spTree>
    <p:extLst>
      <p:ext uri="{BB962C8B-B14F-4D97-AF65-F5344CB8AC3E}">
        <p14:creationId xmlns:p14="http://schemas.microsoft.com/office/powerpoint/2010/main" val="20371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3.33333E-6 L -0.16693 -0.30857 " pathEditMode="relative" rAng="0" ptsTypes="AA">
                                      <p:cBhvr>
                                        <p:cTn id="6" dur="2000" fill="hold"/>
                                        <p:tgtEl>
                                          <p:spTgt spid="10"/>
                                        </p:tgtEl>
                                        <p:attrNameLst>
                                          <p:attrName>ppt_x</p:attrName>
                                          <p:attrName>ppt_y</p:attrName>
                                        </p:attrNameLst>
                                      </p:cBhvr>
                                      <p:rCtr x="-8346" y="-1544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4549422"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The sleep cycle.</a:t>
            </a:r>
            <a:endParaRPr lang="en-GB" dirty="0"/>
          </a:p>
        </p:txBody>
      </p:sp>
      <p:pic>
        <p:nvPicPr>
          <p:cNvPr id="5" name="Picture 4"/>
          <p:cNvPicPr>
            <a:picLocks noChangeAspect="1"/>
          </p:cNvPicPr>
          <p:nvPr/>
        </p:nvPicPr>
        <p:blipFill>
          <a:blip r:embed="rId3"/>
          <a:stretch>
            <a:fillRect/>
          </a:stretch>
        </p:blipFill>
        <p:spPr>
          <a:xfrm>
            <a:off x="3092594" y="936482"/>
            <a:ext cx="6045415" cy="5743575"/>
          </a:xfrm>
          <a:prstGeom prst="rect">
            <a:avLst/>
          </a:prstGeom>
        </p:spPr>
      </p:pic>
    </p:spTree>
    <p:extLst>
      <p:ext uri="{BB962C8B-B14F-4D97-AF65-F5344CB8AC3E}">
        <p14:creationId xmlns:p14="http://schemas.microsoft.com/office/powerpoint/2010/main" val="19291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4549422"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The sleep cycle.</a:t>
            </a:r>
            <a:endParaRPr lang="en-GB" dirty="0"/>
          </a:p>
        </p:txBody>
      </p:sp>
      <p:pic>
        <p:nvPicPr>
          <p:cNvPr id="2" name="Picture 1"/>
          <p:cNvPicPr>
            <a:picLocks noChangeAspect="1"/>
          </p:cNvPicPr>
          <p:nvPr/>
        </p:nvPicPr>
        <p:blipFill rotWithShape="1">
          <a:blip r:embed="rId3"/>
          <a:srcRect l="10209" t="17560" r="7905" b="7928"/>
          <a:stretch/>
        </p:blipFill>
        <p:spPr>
          <a:xfrm>
            <a:off x="2228044" y="1326524"/>
            <a:ext cx="6916896" cy="3863662"/>
          </a:xfrm>
          <a:prstGeom prst="rect">
            <a:avLst/>
          </a:prstGeom>
        </p:spPr>
      </p:pic>
    </p:spTree>
    <p:extLst>
      <p:ext uri="{BB962C8B-B14F-4D97-AF65-F5344CB8AC3E}">
        <p14:creationId xmlns:p14="http://schemas.microsoft.com/office/powerpoint/2010/main" val="39171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1778" y="332141"/>
            <a:ext cx="4549422" cy="875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The sleep cycle.</a:t>
            </a:r>
            <a:endParaRPr lang="en-GB" dirty="0"/>
          </a:p>
        </p:txBody>
      </p:sp>
      <p:pic>
        <p:nvPicPr>
          <p:cNvPr id="5" name="Picture 4"/>
          <p:cNvPicPr>
            <a:picLocks noChangeAspect="1"/>
          </p:cNvPicPr>
          <p:nvPr/>
        </p:nvPicPr>
        <p:blipFill>
          <a:blip r:embed="rId3"/>
          <a:stretch>
            <a:fillRect/>
          </a:stretch>
        </p:blipFill>
        <p:spPr>
          <a:xfrm>
            <a:off x="2642047" y="1207911"/>
            <a:ext cx="6057900" cy="4267200"/>
          </a:xfrm>
          <a:prstGeom prst="rect">
            <a:avLst/>
          </a:prstGeom>
        </p:spPr>
      </p:pic>
    </p:spTree>
    <p:extLst>
      <p:ext uri="{BB962C8B-B14F-4D97-AF65-F5344CB8AC3E}">
        <p14:creationId xmlns:p14="http://schemas.microsoft.com/office/powerpoint/2010/main" val="5898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1040</Words>
  <Application>Microsoft Office PowerPoint</Application>
  <PresentationFormat>Widescreen</PresentationFormat>
  <Paragraphs>139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Sleep and the Teenage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and the Teenage Brain</dc:title>
  <dc:creator>Jennifer Ritson</dc:creator>
  <cp:lastModifiedBy>Jennifer Ritson</cp:lastModifiedBy>
  <cp:revision>34</cp:revision>
  <cp:lastPrinted>2017-05-23T10:29:14Z</cp:lastPrinted>
  <dcterms:created xsi:type="dcterms:W3CDTF">2017-05-22T13:35:43Z</dcterms:created>
  <dcterms:modified xsi:type="dcterms:W3CDTF">2017-05-23T10:33:01Z</dcterms:modified>
</cp:coreProperties>
</file>